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78" r:id="rId4"/>
    <p:sldId id="279" r:id="rId5"/>
    <p:sldId id="280" r:id="rId6"/>
    <p:sldId id="281" r:id="rId7"/>
    <p:sldId id="294" r:id="rId8"/>
    <p:sldId id="258" r:id="rId9"/>
    <p:sldId id="284" r:id="rId10"/>
    <p:sldId id="295" r:id="rId11"/>
    <p:sldId id="275" r:id="rId12"/>
    <p:sldId id="276" r:id="rId13"/>
    <p:sldId id="271" r:id="rId14"/>
    <p:sldId id="302" r:id="rId15"/>
    <p:sldId id="285" r:id="rId16"/>
    <p:sldId id="293" r:id="rId17"/>
    <p:sldId id="296" r:id="rId18"/>
    <p:sldId id="298" r:id="rId19"/>
    <p:sldId id="297" r:id="rId20"/>
    <p:sldId id="300" r:id="rId21"/>
    <p:sldId id="301" r:id="rId22"/>
    <p:sldId id="261" r:id="rId23"/>
    <p:sldId id="286" r:id="rId24"/>
    <p:sldId id="287" r:id="rId25"/>
    <p:sldId id="288" r:id="rId26"/>
    <p:sldId id="289" r:id="rId27"/>
    <p:sldId id="260" r:id="rId28"/>
    <p:sldId id="266" r:id="rId29"/>
    <p:sldId id="290" r:id="rId30"/>
    <p:sldId id="291" r:id="rId31"/>
    <p:sldId id="292" r:id="rId32"/>
    <p:sldId id="270" r:id="rId33"/>
    <p:sldId id="273" r:id="rId34"/>
    <p:sldId id="274" r:id="rId35"/>
    <p:sldId id="303" r:id="rId36"/>
    <p:sldId id="304" r:id="rId37"/>
    <p:sldId id="30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69" d="100"/>
          <a:sy n="69"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56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3FD4741-AF40-47E1-B197-6AC64F354757}" type="datetimeFigureOut">
              <a:rPr lang="es-SV" smtClean="0"/>
              <a:t>7/10/2022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67704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322783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1839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4508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334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93477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37796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289569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36441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FD4741-AF40-47E1-B197-6AC64F354757}" type="datetimeFigureOut">
              <a:rPr lang="es-SV" smtClean="0"/>
              <a:t>7/10/2022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259044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FD4741-AF40-47E1-B197-6AC64F354757}" type="datetimeFigureOut">
              <a:rPr lang="es-SV" smtClean="0"/>
              <a:t>7/10/2022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363459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FD4741-AF40-47E1-B197-6AC64F354757}" type="datetimeFigureOut">
              <a:rPr lang="es-SV" smtClean="0"/>
              <a:t>7/10/2022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184827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FD4741-AF40-47E1-B197-6AC64F354757}" type="datetimeFigureOut">
              <a:rPr lang="es-SV" smtClean="0"/>
              <a:t>7/10/2022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409226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D4741-AF40-47E1-B197-6AC64F354757}" type="datetimeFigureOut">
              <a:rPr lang="es-SV" smtClean="0"/>
              <a:t>7/10/2022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129832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FD4741-AF40-47E1-B197-6AC64F354757}" type="datetimeFigureOut">
              <a:rPr lang="es-SV" smtClean="0"/>
              <a:t>7/10/2022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35233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FD4741-AF40-47E1-B197-6AC64F354757}" type="datetimeFigureOut">
              <a:rPr lang="es-SV" smtClean="0"/>
              <a:t>7/10/2022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D209FDA-991D-40F7-B855-4E984DEF83FD}" type="slidenum">
              <a:rPr lang="es-SV" smtClean="0"/>
              <a:t>‹Nº›</a:t>
            </a:fld>
            <a:endParaRPr lang="es-SV"/>
          </a:p>
        </p:txBody>
      </p:sp>
    </p:spTree>
    <p:extLst>
      <p:ext uri="{BB962C8B-B14F-4D97-AF65-F5344CB8AC3E}">
        <p14:creationId xmlns:p14="http://schemas.microsoft.com/office/powerpoint/2010/main" val="169594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3FD4741-AF40-47E1-B197-6AC64F354757}" type="datetimeFigureOut">
              <a:rPr lang="es-SV" smtClean="0"/>
              <a:t>7/10/2022</a:t>
            </a:fld>
            <a:endParaRPr lang="es-SV"/>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SV"/>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D209FDA-991D-40F7-B855-4E984DEF83FD}" type="slidenum">
              <a:rPr lang="es-SV" smtClean="0"/>
              <a:t>‹Nº›</a:t>
            </a:fld>
            <a:endParaRPr lang="es-SV"/>
          </a:p>
        </p:txBody>
      </p:sp>
    </p:spTree>
    <p:extLst>
      <p:ext uri="{BB962C8B-B14F-4D97-AF65-F5344CB8AC3E}">
        <p14:creationId xmlns:p14="http://schemas.microsoft.com/office/powerpoint/2010/main" val="154036567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163B3AC-6520-464A-BB31-76D4A479483D}"/>
              </a:ext>
            </a:extLst>
          </p:cNvPr>
          <p:cNvPicPr>
            <a:picLocks noChangeAspect="1"/>
          </p:cNvPicPr>
          <p:nvPr/>
        </p:nvPicPr>
        <p:blipFill rotWithShape="1">
          <a:blip r:embed="rId2"/>
          <a:srcRect l="1223" t="18551" r="24348" b="8405"/>
          <a:stretch/>
        </p:blipFill>
        <p:spPr>
          <a:xfrm>
            <a:off x="775253" y="540273"/>
            <a:ext cx="10465904" cy="5777454"/>
          </a:xfrm>
          <a:prstGeom prst="rect">
            <a:avLst/>
          </a:prstGeom>
        </p:spPr>
      </p:pic>
    </p:spTree>
    <p:extLst>
      <p:ext uri="{BB962C8B-B14F-4D97-AF65-F5344CB8AC3E}">
        <p14:creationId xmlns:p14="http://schemas.microsoft.com/office/powerpoint/2010/main" val="9980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D4426A-4A8E-4501-99F2-A9330C78EEEF}"/>
              </a:ext>
            </a:extLst>
          </p:cNvPr>
          <p:cNvPicPr>
            <a:picLocks noChangeAspect="1"/>
          </p:cNvPicPr>
          <p:nvPr/>
        </p:nvPicPr>
        <p:blipFill rotWithShape="1">
          <a:blip r:embed="rId2"/>
          <a:srcRect l="16915" t="16737" r="39840" b="19291"/>
          <a:stretch/>
        </p:blipFill>
        <p:spPr>
          <a:xfrm>
            <a:off x="1303507" y="597443"/>
            <a:ext cx="9591472" cy="5633714"/>
          </a:xfrm>
          <a:prstGeom prst="rect">
            <a:avLst/>
          </a:prstGeom>
        </p:spPr>
      </p:pic>
    </p:spTree>
    <p:extLst>
      <p:ext uri="{BB962C8B-B14F-4D97-AF65-F5344CB8AC3E}">
        <p14:creationId xmlns:p14="http://schemas.microsoft.com/office/powerpoint/2010/main" val="76839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B4033-C5A0-41F8-8F05-CFE72A31B2A0}"/>
              </a:ext>
            </a:extLst>
          </p:cNvPr>
          <p:cNvSpPr>
            <a:spLocks noGrp="1"/>
          </p:cNvSpPr>
          <p:nvPr>
            <p:ph type="title"/>
          </p:nvPr>
        </p:nvSpPr>
        <p:spPr>
          <a:xfrm>
            <a:off x="838200" y="365125"/>
            <a:ext cx="10515600" cy="5733834"/>
          </a:xfrm>
        </p:spPr>
        <p:txBody>
          <a:bodyPr/>
          <a:lstStyle/>
          <a:p>
            <a:r>
              <a:rPr lang="es-SV" sz="3600" dirty="0">
                <a:latin typeface="ArialUnicodeMS"/>
              </a:rPr>
              <a:t>¿Por qué utilizarla?</a:t>
            </a:r>
            <a:br>
              <a:rPr lang="es-SV" sz="3600" dirty="0">
                <a:latin typeface="ArialUnicodeMS"/>
              </a:rPr>
            </a:br>
            <a:br>
              <a:rPr lang="es-SV" sz="3600" dirty="0">
                <a:latin typeface="ArialUnicodeMS"/>
              </a:rPr>
            </a:br>
            <a:r>
              <a:rPr lang="es-ES" sz="2800" dirty="0">
                <a:latin typeface="Candara" panose="020E0502030303020204" pitchFamily="34" charset="0"/>
              </a:rPr>
              <a:t>La prueba poligráfica es una herramienta de apoyo a las decisiones.</a:t>
            </a:r>
            <a:br>
              <a:rPr lang="es-ES" sz="2800" dirty="0">
                <a:latin typeface="Candara" panose="020E0502030303020204" pitchFamily="34" charset="0"/>
              </a:rPr>
            </a:br>
            <a:br>
              <a:rPr lang="es-ES" sz="2800" dirty="0">
                <a:latin typeface="Candara" panose="020E0502030303020204" pitchFamily="34" charset="0"/>
              </a:rPr>
            </a:br>
            <a:r>
              <a:rPr lang="es-ES" sz="2800" dirty="0">
                <a:latin typeface="Candara" panose="020E0502030303020204" pitchFamily="34" charset="0"/>
              </a:rPr>
              <a:t>Propósito de añadir validez incremental a decisiones investigativas y </a:t>
            </a:r>
            <a:r>
              <a:rPr lang="es-SV" sz="2800" dirty="0">
                <a:latin typeface="Candara" panose="020E0502030303020204" pitchFamily="34" charset="0"/>
              </a:rPr>
              <a:t>evidenciarías.</a:t>
            </a:r>
            <a:br>
              <a:rPr lang="es-SV" sz="2800" dirty="0">
                <a:latin typeface="Candara" panose="020E0502030303020204" pitchFamily="34" charset="0"/>
              </a:rPr>
            </a:br>
            <a:br>
              <a:rPr lang="es-SV" sz="2800" dirty="0">
                <a:latin typeface="Candara" panose="020E0502030303020204" pitchFamily="34" charset="0"/>
              </a:rPr>
            </a:br>
            <a:r>
              <a:rPr lang="es-ES" sz="2800" dirty="0">
                <a:latin typeface="Candara" panose="020E0502030303020204" pitchFamily="34" charset="0"/>
              </a:rPr>
              <a:t>La prueba poligráfica no debe sustituir o suplantar la necesidad de la toma de decisiones por profesionales.</a:t>
            </a:r>
            <a:endParaRPr lang="es-SV" sz="2800" dirty="0"/>
          </a:p>
        </p:txBody>
      </p:sp>
    </p:spTree>
    <p:extLst>
      <p:ext uri="{BB962C8B-B14F-4D97-AF65-F5344CB8AC3E}">
        <p14:creationId xmlns:p14="http://schemas.microsoft.com/office/powerpoint/2010/main" val="309492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C0ACD-C993-4B54-9376-0019C7DA7AA2}"/>
              </a:ext>
            </a:extLst>
          </p:cNvPr>
          <p:cNvSpPr>
            <a:spLocks noGrp="1"/>
          </p:cNvSpPr>
          <p:nvPr>
            <p:ph type="title"/>
          </p:nvPr>
        </p:nvSpPr>
        <p:spPr>
          <a:xfrm>
            <a:off x="838200" y="365125"/>
            <a:ext cx="10515600" cy="6017920"/>
          </a:xfrm>
        </p:spPr>
        <p:txBody>
          <a:bodyPr>
            <a:normAutofit/>
          </a:bodyPr>
          <a:lstStyle/>
          <a:p>
            <a:r>
              <a:rPr lang="es-SV" sz="3600" dirty="0">
                <a:solidFill>
                  <a:srgbClr val="000000"/>
                </a:solidFill>
                <a:latin typeface="ArialUnicodeMS"/>
              </a:rPr>
              <a:t>¿Por qué utilizarla?</a:t>
            </a:r>
            <a:br>
              <a:rPr lang="es-SV" sz="3600" dirty="0">
                <a:solidFill>
                  <a:srgbClr val="000000"/>
                </a:solidFill>
                <a:latin typeface="ArialUnicodeMS"/>
              </a:rPr>
            </a:br>
            <a:br>
              <a:rPr lang="es-SV" sz="3600" dirty="0">
                <a:solidFill>
                  <a:srgbClr val="000000"/>
                </a:solidFill>
                <a:latin typeface="ArialUnicodeMS"/>
              </a:rPr>
            </a:br>
            <a:r>
              <a:rPr lang="es-ES" sz="3200" dirty="0">
                <a:solidFill>
                  <a:srgbClr val="000000"/>
                </a:solidFill>
                <a:latin typeface="Candara" panose="020E0502030303020204" pitchFamily="34" charset="0"/>
              </a:rPr>
              <a:t>1. Incremento en la obtención de información;</a:t>
            </a:r>
            <a:br>
              <a:rPr lang="es-ES" sz="3200" dirty="0">
                <a:solidFill>
                  <a:srgbClr val="000000"/>
                </a:solidFill>
                <a:latin typeface="Candara" panose="020E0502030303020204" pitchFamily="34" charset="0"/>
              </a:rPr>
            </a:br>
            <a:br>
              <a:rPr lang="es-ES" sz="3200" dirty="0">
                <a:solidFill>
                  <a:srgbClr val="000000"/>
                </a:solidFill>
                <a:latin typeface="Candara" panose="020E0502030303020204" pitchFamily="34" charset="0"/>
              </a:rPr>
            </a:br>
            <a:r>
              <a:rPr lang="es-ES" sz="3200" dirty="0">
                <a:solidFill>
                  <a:srgbClr val="000000"/>
                </a:solidFill>
                <a:latin typeface="Candara" panose="020E0502030303020204" pitchFamily="34" charset="0"/>
              </a:rPr>
              <a:t>2. Incremento en la disuasión de problemas (por ejemplo, del incumplimiento o de personas inadecuadas);</a:t>
            </a:r>
            <a:br>
              <a:rPr lang="es-ES" sz="3200" dirty="0">
                <a:solidFill>
                  <a:srgbClr val="000000"/>
                </a:solidFill>
                <a:latin typeface="Candara" panose="020E0502030303020204" pitchFamily="34" charset="0"/>
              </a:rPr>
            </a:br>
            <a:br>
              <a:rPr lang="es-ES" sz="3200" dirty="0">
                <a:solidFill>
                  <a:srgbClr val="000000"/>
                </a:solidFill>
                <a:latin typeface="Candara" panose="020E0502030303020204" pitchFamily="34" charset="0"/>
              </a:rPr>
            </a:br>
            <a:r>
              <a:rPr lang="es-ES" sz="3200" dirty="0">
                <a:solidFill>
                  <a:srgbClr val="000000"/>
                </a:solidFill>
                <a:latin typeface="Candara" panose="020E0502030303020204" pitchFamily="34" charset="0"/>
              </a:rPr>
              <a:t>3. Incremento en la detección de involucramiento o de no participación en comportamientos inadecuados o en actividades </a:t>
            </a:r>
            <a:r>
              <a:rPr lang="es-SV" sz="3200" dirty="0">
                <a:solidFill>
                  <a:srgbClr val="000000"/>
                </a:solidFill>
                <a:latin typeface="Candara" panose="020E0502030303020204" pitchFamily="34" charset="0"/>
              </a:rPr>
              <a:t>criminales.</a:t>
            </a:r>
            <a:br>
              <a:rPr lang="es-SV" sz="3200" dirty="0">
                <a:solidFill>
                  <a:srgbClr val="000000"/>
                </a:solidFill>
                <a:latin typeface="Candara" panose="020E0502030303020204" pitchFamily="34" charset="0"/>
              </a:rPr>
            </a:br>
            <a:r>
              <a:rPr lang="es-SV" sz="1800" dirty="0">
                <a:solidFill>
                  <a:srgbClr val="8A8A8A"/>
                </a:solidFill>
                <a:latin typeface="Calibri" panose="020F0502020204030204" pitchFamily="34" charset="0"/>
              </a:rPr>
              <a:t>6</a:t>
            </a:r>
            <a:endParaRPr lang="es-SV" dirty="0"/>
          </a:p>
        </p:txBody>
      </p:sp>
    </p:spTree>
    <p:extLst>
      <p:ext uri="{BB962C8B-B14F-4D97-AF65-F5344CB8AC3E}">
        <p14:creationId xmlns:p14="http://schemas.microsoft.com/office/powerpoint/2010/main" val="267180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4A6BF-2B2B-4A5A-8F50-91B8F08DADBE}"/>
              </a:ext>
            </a:extLst>
          </p:cNvPr>
          <p:cNvSpPr>
            <a:spLocks noGrp="1"/>
          </p:cNvSpPr>
          <p:nvPr>
            <p:ph type="title"/>
          </p:nvPr>
        </p:nvSpPr>
        <p:spPr>
          <a:xfrm>
            <a:off x="838200" y="365125"/>
            <a:ext cx="10515600" cy="6009042"/>
          </a:xfrm>
        </p:spPr>
        <p:txBody>
          <a:bodyPr>
            <a:normAutofit/>
          </a:bodyPr>
          <a:lstStyle/>
          <a:p>
            <a:pPr algn="l"/>
            <a:r>
              <a:rPr lang="es-ES" sz="3600" dirty="0">
                <a:latin typeface="ArialUnicodeMS"/>
              </a:rPr>
              <a:t>¿Qué precisión tiene la prueba?</a:t>
            </a:r>
            <a:br>
              <a:rPr lang="es-ES" sz="3600" dirty="0">
                <a:latin typeface="ArialUnicodeMS"/>
              </a:rPr>
            </a:br>
            <a:br>
              <a:rPr lang="es-ES" sz="3600" dirty="0">
                <a:latin typeface="ArialUnicodeMS"/>
              </a:rPr>
            </a:br>
            <a:r>
              <a:rPr lang="es-SV" sz="2400" dirty="0">
                <a:latin typeface="Candara" panose="020E0502030303020204" pitchFamily="34" charset="0"/>
              </a:rPr>
              <a:t>Revisiones científicas </a:t>
            </a:r>
            <a:r>
              <a:rPr lang="es-ES" sz="2400" dirty="0">
                <a:latin typeface="Candara" panose="020E0502030303020204" pitchFamily="34" charset="0"/>
              </a:rPr>
              <a:t>convergen en una tasa de </a:t>
            </a:r>
            <a:r>
              <a:rPr lang="es-SV" sz="2400" dirty="0">
                <a:latin typeface="Candara" panose="020E0502030303020204" pitchFamily="34" charset="0"/>
              </a:rPr>
              <a:t>precisión </a:t>
            </a:r>
            <a:r>
              <a:rPr lang="es-SV" sz="2400" b="1" i="1" dirty="0">
                <a:latin typeface="Candara-BoldItalic"/>
              </a:rPr>
              <a:t>promedio </a:t>
            </a:r>
            <a:r>
              <a:rPr lang="es-SV" sz="2400" dirty="0">
                <a:latin typeface="Candara" panose="020E0502030303020204" pitchFamily="34" charset="0"/>
              </a:rPr>
              <a:t>que se encuentra en </a:t>
            </a:r>
            <a:r>
              <a:rPr lang="es-SV" sz="2400" b="1" i="1" dirty="0">
                <a:latin typeface="Candara-BoldItalic"/>
              </a:rPr>
              <a:t>89% </a:t>
            </a:r>
            <a:r>
              <a:rPr lang="es-SV" sz="2400" dirty="0">
                <a:latin typeface="Candara" panose="020E0502030303020204" pitchFamily="34" charset="0"/>
              </a:rPr>
              <a:t>para </a:t>
            </a:r>
            <a:r>
              <a:rPr lang="es-SV" sz="2400" b="1" i="1" u="sng" dirty="0">
                <a:latin typeface="Candara-BoldItalic"/>
              </a:rPr>
              <a:t>exámenes de diagnóstico</a:t>
            </a:r>
            <a:r>
              <a:rPr lang="es-SV" sz="2400" b="1" i="1" dirty="0">
                <a:latin typeface="Candara-BoldItalic"/>
              </a:rPr>
              <a:t> </a:t>
            </a:r>
            <a:r>
              <a:rPr lang="es-SV" sz="2400" dirty="0">
                <a:latin typeface="Candara" panose="020E0502030303020204" pitchFamily="34" charset="0"/>
              </a:rPr>
              <a:t>con un </a:t>
            </a:r>
            <a:r>
              <a:rPr lang="es-SV" sz="2400" b="1" i="1" dirty="0">
                <a:latin typeface="Candara-BoldItalic"/>
              </a:rPr>
              <a:t>rango de confianza </a:t>
            </a:r>
            <a:r>
              <a:rPr lang="es-SV" sz="2400" dirty="0">
                <a:latin typeface="Candara" panose="020E0502030303020204" pitchFamily="34" charset="0"/>
              </a:rPr>
              <a:t>de </a:t>
            </a:r>
            <a:r>
              <a:rPr lang="es-SV" sz="2400" b="1" i="1" dirty="0">
                <a:latin typeface="Candara-BoldItalic"/>
              </a:rPr>
              <a:t>83 a 95%.</a:t>
            </a:r>
            <a:br>
              <a:rPr lang="es-SV" sz="2400" b="1" i="1" dirty="0">
                <a:latin typeface="Candara-BoldItalic"/>
              </a:rPr>
            </a:br>
            <a:br>
              <a:rPr lang="es-ES" sz="2400" b="1" i="1" dirty="0">
                <a:latin typeface="Candara-BoldItalic"/>
              </a:rPr>
            </a:br>
            <a:r>
              <a:rPr lang="es-SV" sz="2400" dirty="0">
                <a:latin typeface="Calibri" panose="020F0502020204030204" pitchFamily="34" charset="0"/>
              </a:rPr>
              <a:t>La data sugiere que polígrafos de </a:t>
            </a:r>
            <a:r>
              <a:rPr lang="es-SV" sz="2400" b="1" i="1" u="sng" dirty="0">
                <a:latin typeface="Calibri-BoldItalic"/>
              </a:rPr>
              <a:t>asuntos múltiples </a:t>
            </a:r>
            <a:r>
              <a:rPr lang="es-SV" sz="2400" dirty="0">
                <a:latin typeface="Calibri" panose="020F0502020204030204" pitchFamily="34" charset="0"/>
              </a:rPr>
              <a:t>tienen menos precisión con un </a:t>
            </a:r>
            <a:r>
              <a:rPr lang="es-SV" sz="2400" b="1" i="1" dirty="0">
                <a:latin typeface="Calibri-BoldItalic"/>
              </a:rPr>
              <a:t>promedio </a:t>
            </a:r>
            <a:r>
              <a:rPr lang="es-SV" sz="2400" dirty="0">
                <a:latin typeface="Calibri" panose="020F0502020204030204" pitchFamily="34" charset="0"/>
              </a:rPr>
              <a:t>cercano al </a:t>
            </a:r>
            <a:r>
              <a:rPr lang="es-SV" sz="2400" b="1" i="1" dirty="0">
                <a:latin typeface="Calibri-BoldItalic"/>
              </a:rPr>
              <a:t>85% </a:t>
            </a:r>
            <a:r>
              <a:rPr lang="es-SV" sz="2400" dirty="0">
                <a:latin typeface="Calibri" panose="020F0502020204030204" pitchFamily="34" charset="0"/>
              </a:rPr>
              <a:t>y un </a:t>
            </a:r>
            <a:r>
              <a:rPr lang="es-SV" sz="2400" b="1" i="1" dirty="0">
                <a:latin typeface="Calibri-BoldItalic"/>
              </a:rPr>
              <a:t>rango de confianza </a:t>
            </a:r>
            <a:r>
              <a:rPr lang="es-SV" sz="2400" dirty="0">
                <a:latin typeface="Calibri" panose="020F0502020204030204" pitchFamily="34" charset="0"/>
              </a:rPr>
              <a:t>desde </a:t>
            </a:r>
            <a:r>
              <a:rPr lang="es-SV" sz="2400" b="1" i="1" dirty="0">
                <a:latin typeface="Calibri-BoldItalic"/>
              </a:rPr>
              <a:t>77 a  93%.</a:t>
            </a:r>
            <a:br>
              <a:rPr lang="es-SV" sz="2400" b="1" i="1" dirty="0">
                <a:latin typeface="Calibri-BoldItalic"/>
              </a:rPr>
            </a:br>
            <a:br>
              <a:rPr lang="es-ES" sz="2400" b="1" i="1" dirty="0">
                <a:latin typeface="Calibri-BoldItalic"/>
              </a:rPr>
            </a:br>
            <a:r>
              <a:rPr lang="es-ES" sz="2400" i="1" dirty="0">
                <a:latin typeface="Calibri-Italic"/>
              </a:rPr>
              <a:t>La precisión promedio agregada ha sido reportada como 87% con</a:t>
            </a:r>
            <a:br>
              <a:rPr lang="es-ES" sz="2400" i="1" dirty="0">
                <a:latin typeface="Calibri-Italic"/>
              </a:rPr>
            </a:br>
            <a:r>
              <a:rPr lang="es-ES" sz="2400" i="1" dirty="0">
                <a:latin typeface="Calibri-Italic"/>
              </a:rPr>
              <a:t>un rango de confianza desde 80% a 94%.</a:t>
            </a:r>
            <a:br>
              <a:rPr lang="es-ES" sz="2400" i="1" dirty="0">
                <a:latin typeface="Calibri-Italic"/>
              </a:rPr>
            </a:br>
            <a:endParaRPr lang="es-SV" sz="2400" dirty="0"/>
          </a:p>
        </p:txBody>
      </p:sp>
    </p:spTree>
    <p:extLst>
      <p:ext uri="{BB962C8B-B14F-4D97-AF65-F5344CB8AC3E}">
        <p14:creationId xmlns:p14="http://schemas.microsoft.com/office/powerpoint/2010/main" val="62704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774089-83E9-47F4-A8F8-B31F79ECCD55}"/>
              </a:ext>
            </a:extLst>
          </p:cNvPr>
          <p:cNvSpPr txBox="1"/>
          <p:nvPr/>
        </p:nvSpPr>
        <p:spPr>
          <a:xfrm>
            <a:off x="1228436" y="766618"/>
            <a:ext cx="8746837" cy="707886"/>
          </a:xfrm>
          <a:prstGeom prst="rect">
            <a:avLst/>
          </a:prstGeom>
          <a:noFill/>
        </p:spPr>
        <p:txBody>
          <a:bodyPr wrap="square" rtlCol="0">
            <a:spAutoFit/>
          </a:bodyPr>
          <a:lstStyle/>
          <a:p>
            <a:pPr algn="ctr"/>
            <a:r>
              <a:rPr lang="es-SV" sz="4000" dirty="0"/>
              <a:t>Coordinación previa</a:t>
            </a:r>
          </a:p>
        </p:txBody>
      </p:sp>
      <p:sp>
        <p:nvSpPr>
          <p:cNvPr id="4" name="CuadroTexto 3">
            <a:extLst>
              <a:ext uri="{FF2B5EF4-FFF2-40B4-BE49-F238E27FC236}">
                <a16:creationId xmlns:a16="http://schemas.microsoft.com/office/drawing/2014/main" id="{5DD69C06-914A-4D99-A711-D736241FAA60}"/>
              </a:ext>
            </a:extLst>
          </p:cNvPr>
          <p:cNvSpPr txBox="1"/>
          <p:nvPr/>
        </p:nvSpPr>
        <p:spPr>
          <a:xfrm>
            <a:off x="680720" y="1752600"/>
            <a:ext cx="11043920" cy="4154984"/>
          </a:xfrm>
          <a:prstGeom prst="rect">
            <a:avLst/>
          </a:prstGeom>
          <a:noFill/>
        </p:spPr>
        <p:txBody>
          <a:bodyPr wrap="square" rtlCol="0">
            <a:spAutoFit/>
          </a:bodyPr>
          <a:lstStyle/>
          <a:p>
            <a:r>
              <a:rPr lang="es-SV" sz="2400" dirty="0"/>
              <a:t>1° 	Hacer cita 24 horas de anticipación, para brindar un mejor servicio.</a:t>
            </a:r>
          </a:p>
          <a:p>
            <a:endParaRPr lang="es-SV" sz="2400" dirty="0"/>
          </a:p>
          <a:p>
            <a:r>
              <a:rPr lang="es-SV" sz="2400" dirty="0"/>
              <a:t>2° 	Antes de enviar al candidato especificarle que debe presentarse 	correctamente vestidos (no se hará la prueba si llega  en short).</a:t>
            </a:r>
          </a:p>
          <a:p>
            <a:endParaRPr lang="es-SV" sz="2400" dirty="0"/>
          </a:p>
          <a:p>
            <a:r>
              <a:rPr lang="es-SV" sz="2400" dirty="0"/>
              <a:t>3° 	Que el evaluado no vaya con acompañante, por temas de aforo</a:t>
            </a:r>
          </a:p>
          <a:p>
            <a:endParaRPr lang="es-SV" sz="2400" dirty="0"/>
          </a:p>
          <a:p>
            <a:r>
              <a:rPr lang="es-SV" sz="2400" dirty="0"/>
              <a:t>4°	A la hora de la prueba el candidato no podrá tener su cel.</a:t>
            </a:r>
          </a:p>
          <a:p>
            <a:endParaRPr lang="es-SV" sz="2400" dirty="0"/>
          </a:p>
          <a:p>
            <a:r>
              <a:rPr lang="es-SV" sz="2400" dirty="0"/>
              <a:t>5° 	Los resultados solo son de interés de la empresa contratante</a:t>
            </a:r>
          </a:p>
          <a:p>
            <a:r>
              <a:rPr lang="es-SV" sz="2400" dirty="0"/>
              <a:t>	y no del evaluado.</a:t>
            </a:r>
          </a:p>
        </p:txBody>
      </p:sp>
    </p:spTree>
    <p:extLst>
      <p:ext uri="{BB962C8B-B14F-4D97-AF65-F5344CB8AC3E}">
        <p14:creationId xmlns:p14="http://schemas.microsoft.com/office/powerpoint/2010/main" val="204318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B3D4DF-9341-40BF-B4E8-7ADBC4340A8A}"/>
              </a:ext>
            </a:extLst>
          </p:cNvPr>
          <p:cNvPicPr>
            <a:picLocks noChangeAspect="1"/>
          </p:cNvPicPr>
          <p:nvPr/>
        </p:nvPicPr>
        <p:blipFill rotWithShape="1">
          <a:blip r:embed="rId2"/>
          <a:srcRect l="25612" t="16312" r="29229" b="7943"/>
          <a:stretch/>
        </p:blipFill>
        <p:spPr>
          <a:xfrm>
            <a:off x="1021405" y="447472"/>
            <a:ext cx="10622605" cy="6177064"/>
          </a:xfrm>
          <a:prstGeom prst="rect">
            <a:avLst/>
          </a:prstGeom>
        </p:spPr>
      </p:pic>
    </p:spTree>
    <p:extLst>
      <p:ext uri="{BB962C8B-B14F-4D97-AF65-F5344CB8AC3E}">
        <p14:creationId xmlns:p14="http://schemas.microsoft.com/office/powerpoint/2010/main" val="49263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81B99BE3-0EA9-4D35-9960-57DC32E16374}"/>
              </a:ext>
            </a:extLst>
          </p:cNvPr>
          <p:cNvSpPr txBox="1"/>
          <p:nvPr/>
        </p:nvSpPr>
        <p:spPr>
          <a:xfrm>
            <a:off x="410477" y="319890"/>
            <a:ext cx="11522379" cy="707886"/>
          </a:xfrm>
          <a:prstGeom prst="rect">
            <a:avLst/>
          </a:prstGeom>
          <a:noFill/>
        </p:spPr>
        <p:txBody>
          <a:bodyPr wrap="square" rtlCol="0">
            <a:spAutoFit/>
          </a:bodyPr>
          <a:lstStyle/>
          <a:p>
            <a:pPr algn="ctr"/>
            <a:r>
              <a:rPr lang="es-ES" sz="4000" b="0" i="0" u="none" strike="noStrike" baseline="0" dirty="0">
                <a:latin typeface="Calibri" panose="020F0502020204030204" pitchFamily="34" charset="0"/>
              </a:rPr>
              <a:t>Selección y contratación de personal </a:t>
            </a:r>
            <a:endParaRPr lang="es-SV" sz="4000" dirty="0"/>
          </a:p>
        </p:txBody>
      </p:sp>
      <p:pic>
        <p:nvPicPr>
          <p:cNvPr id="1026" name="Picture 2">
            <a:extLst>
              <a:ext uri="{FF2B5EF4-FFF2-40B4-BE49-F238E27FC236}">
                <a16:creationId xmlns:a16="http://schemas.microsoft.com/office/drawing/2014/main" id="{88AAD7CE-9B67-4E4C-928C-ACBE639EDA43}"/>
              </a:ext>
            </a:extLst>
          </p:cNvPr>
          <p:cNvPicPr>
            <a:picLocks noChangeAspect="1" noChangeArrowheads="1"/>
          </p:cNvPicPr>
          <p:nvPr/>
        </p:nvPicPr>
        <p:blipFill>
          <a:blip r:embed="rId2">
            <a:clrChange>
              <a:clrFrom>
                <a:srgbClr val="FBFBFB"/>
              </a:clrFrom>
              <a:clrTo>
                <a:srgbClr val="FBFBFB">
                  <a:alpha val="0"/>
                </a:srgbClr>
              </a:clrTo>
            </a:clrChange>
            <a:alphaModFix/>
            <a:extLst>
              <a:ext uri="{28A0092B-C50C-407E-A947-70E740481C1C}">
                <a14:useLocalDpi xmlns:a14="http://schemas.microsoft.com/office/drawing/2010/main" val="0"/>
              </a:ext>
            </a:extLst>
          </a:blip>
          <a:srcRect b="4086"/>
          <a:stretch>
            <a:fillRect/>
          </a:stretch>
        </p:blipFill>
        <p:spPr bwMode="auto">
          <a:xfrm>
            <a:off x="10070543" y="305274"/>
            <a:ext cx="1940136" cy="13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echa: pentágono 4">
            <a:extLst>
              <a:ext uri="{FF2B5EF4-FFF2-40B4-BE49-F238E27FC236}">
                <a16:creationId xmlns:a16="http://schemas.microsoft.com/office/drawing/2014/main" id="{CDB19187-C1A1-4F7C-8225-AAC1FA51D307}"/>
              </a:ext>
            </a:extLst>
          </p:cNvPr>
          <p:cNvSpPr/>
          <p:nvPr/>
        </p:nvSpPr>
        <p:spPr>
          <a:xfrm>
            <a:off x="146756" y="1377244"/>
            <a:ext cx="4481686" cy="857956"/>
          </a:xfrm>
          <a:prstGeom prst="homePlate">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rgbClr val="FFFFFF"/>
                </a:solidFill>
                <a:latin typeface="Calibri-Bold"/>
              </a:rPr>
              <a:t>¿En qué consiste la evaluación?</a:t>
            </a:r>
          </a:p>
          <a:p>
            <a:pPr algn="l"/>
            <a:r>
              <a:rPr lang="es-ES" b="1" dirty="0">
                <a:solidFill>
                  <a:schemeClr val="tx1"/>
                </a:solidFill>
                <a:latin typeface="Calibri-Bold"/>
              </a:rPr>
              <a:t>Presentación de la prueba, entrevista,</a:t>
            </a:r>
          </a:p>
          <a:p>
            <a:pPr algn="l"/>
            <a:r>
              <a:rPr lang="es-SV" b="1" dirty="0">
                <a:solidFill>
                  <a:schemeClr val="tx1"/>
                </a:solidFill>
                <a:latin typeface="Calibri-Bold"/>
              </a:rPr>
              <a:t>examen técnico.</a:t>
            </a:r>
          </a:p>
        </p:txBody>
      </p:sp>
      <p:sp>
        <p:nvSpPr>
          <p:cNvPr id="6" name="Flecha: pentágono 5">
            <a:extLst>
              <a:ext uri="{FF2B5EF4-FFF2-40B4-BE49-F238E27FC236}">
                <a16:creationId xmlns:a16="http://schemas.microsoft.com/office/drawing/2014/main" id="{BBDFA0F5-14E3-4B8A-82F8-B9188C2CDAD3}"/>
              </a:ext>
            </a:extLst>
          </p:cNvPr>
          <p:cNvSpPr/>
          <p:nvPr/>
        </p:nvSpPr>
        <p:spPr>
          <a:xfrm>
            <a:off x="146755" y="2466622"/>
            <a:ext cx="4481687" cy="857956"/>
          </a:xfrm>
          <a:prstGeom prst="homePlate">
            <a:avLst/>
          </a:prstGeom>
          <a:solidFill>
            <a:schemeClr val="accent1">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b="1" i="0" u="none" strike="noStrike" baseline="0" dirty="0">
                <a:solidFill>
                  <a:srgbClr val="FFFFFF"/>
                </a:solidFill>
                <a:latin typeface="Calibri-Bold"/>
              </a:rPr>
              <a:t>Tiempo de duración de la evaluación</a:t>
            </a:r>
            <a:endParaRPr lang="es-ES" sz="1400" b="1" dirty="0">
              <a:solidFill>
                <a:srgbClr val="FFFFFF"/>
              </a:solidFill>
              <a:latin typeface="Calibri-Bold"/>
            </a:endParaRPr>
          </a:p>
          <a:p>
            <a:pPr algn="l"/>
            <a:r>
              <a:rPr lang="es-ES" b="1" dirty="0">
                <a:solidFill>
                  <a:schemeClr val="tx1"/>
                </a:solidFill>
                <a:latin typeface="Calibri-Bold"/>
              </a:rPr>
              <a:t>1:00 a 1:15 horas</a:t>
            </a:r>
          </a:p>
        </p:txBody>
      </p:sp>
      <p:sp>
        <p:nvSpPr>
          <p:cNvPr id="7" name="Flecha: pentágono 6">
            <a:extLst>
              <a:ext uri="{FF2B5EF4-FFF2-40B4-BE49-F238E27FC236}">
                <a16:creationId xmlns:a16="http://schemas.microsoft.com/office/drawing/2014/main" id="{4DEF62CB-52A4-4558-9AD0-F01B9C4F81C2}"/>
              </a:ext>
            </a:extLst>
          </p:cNvPr>
          <p:cNvSpPr/>
          <p:nvPr/>
        </p:nvSpPr>
        <p:spPr>
          <a:xfrm>
            <a:off x="146756" y="3533423"/>
            <a:ext cx="4481688" cy="2415821"/>
          </a:xfrm>
          <a:prstGeom prst="homePlate">
            <a:avLst>
              <a:gd name="adj" fmla="val 22430"/>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SV" sz="1800" b="1" i="0" u="none" strike="noStrike" baseline="0" dirty="0">
                <a:solidFill>
                  <a:srgbClr val="FFFFFF"/>
                </a:solidFill>
                <a:latin typeface="Calibri-Bold"/>
              </a:rPr>
              <a:t>Requerimientos o sugerencias para</a:t>
            </a:r>
          </a:p>
          <a:p>
            <a:pPr algn="l"/>
            <a:r>
              <a:rPr lang="es-ES" sz="1800" b="1" i="0" u="none" strike="noStrike" baseline="0" dirty="0">
                <a:solidFill>
                  <a:srgbClr val="FFFFFF"/>
                </a:solidFill>
                <a:latin typeface="Calibri-Bold"/>
              </a:rPr>
              <a:t>poder llevar a cabo la evaluación</a:t>
            </a:r>
          </a:p>
          <a:p>
            <a:pPr algn="l"/>
            <a:endParaRPr lang="es-ES" sz="1800" b="1" i="0" u="none" strike="noStrike" baseline="0" dirty="0">
              <a:solidFill>
                <a:srgbClr val="FFFFFF"/>
              </a:solidFill>
              <a:latin typeface="Calibri-Bold"/>
            </a:endParaRPr>
          </a:p>
          <a:p>
            <a:pPr algn="l"/>
            <a:r>
              <a:rPr lang="es-SV" sz="1800" b="0" i="0" u="none" strike="noStrike" baseline="0" dirty="0">
                <a:solidFill>
                  <a:schemeClr val="tx1"/>
                </a:solidFill>
                <a:latin typeface="Calibri" panose="020F0502020204030204" pitchFamily="34" charset="0"/>
              </a:rPr>
              <a:t>El candidato debe presentarse a la</a:t>
            </a:r>
          </a:p>
          <a:p>
            <a:pPr algn="l"/>
            <a:r>
              <a:rPr lang="es-ES" sz="1800" b="0" i="0" u="none" strike="noStrike" baseline="0" dirty="0">
                <a:solidFill>
                  <a:schemeClr val="tx1"/>
                </a:solidFill>
                <a:latin typeface="Calibri" panose="020F0502020204030204" pitchFamily="34" charset="0"/>
              </a:rPr>
              <a:t>evaluación habiendo ingerido sus alimentos a sus horas y no estar desvelado, no haber ingerido</a:t>
            </a:r>
            <a:r>
              <a:rPr lang="es-SV" dirty="0">
                <a:solidFill>
                  <a:schemeClr val="tx1"/>
                </a:solidFill>
                <a:latin typeface="Calibri" panose="020F0502020204030204" pitchFamily="34" charset="0"/>
              </a:rPr>
              <a:t> e</a:t>
            </a:r>
            <a:r>
              <a:rPr lang="es-SV" sz="1800" b="0" i="0" u="none" strike="noStrike" baseline="0" dirty="0">
                <a:solidFill>
                  <a:schemeClr val="tx1"/>
                </a:solidFill>
                <a:latin typeface="Calibri" panose="020F0502020204030204" pitchFamily="34" charset="0"/>
              </a:rPr>
              <a:t>stupefacientes y no presentar síntomas de tos o gripe</a:t>
            </a:r>
            <a:endParaRPr lang="es-ES" b="1" dirty="0">
              <a:solidFill>
                <a:schemeClr val="tx1"/>
              </a:solidFill>
              <a:latin typeface="Calibri-Bold"/>
            </a:endParaRPr>
          </a:p>
        </p:txBody>
      </p:sp>
      <p:sp>
        <p:nvSpPr>
          <p:cNvPr id="8" name="Rectángulo 7">
            <a:extLst>
              <a:ext uri="{FF2B5EF4-FFF2-40B4-BE49-F238E27FC236}">
                <a16:creationId xmlns:a16="http://schemas.microsoft.com/office/drawing/2014/main" id="{FEE0C379-07FB-43C3-AB0F-80635D2C748D}"/>
              </a:ext>
            </a:extLst>
          </p:cNvPr>
          <p:cNvSpPr/>
          <p:nvPr/>
        </p:nvSpPr>
        <p:spPr>
          <a:xfrm flipH="1" flipV="1">
            <a:off x="5915377" y="1377234"/>
            <a:ext cx="338665" cy="498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9" name="Rectángulo 8">
            <a:extLst>
              <a:ext uri="{FF2B5EF4-FFF2-40B4-BE49-F238E27FC236}">
                <a16:creationId xmlns:a16="http://schemas.microsoft.com/office/drawing/2014/main" id="{851262FF-9686-4668-92C8-DF8D82FDA6CB}"/>
              </a:ext>
            </a:extLst>
          </p:cNvPr>
          <p:cNvSpPr/>
          <p:nvPr/>
        </p:nvSpPr>
        <p:spPr>
          <a:xfrm flipH="1" flipV="1">
            <a:off x="146752" y="6366930"/>
            <a:ext cx="11875913" cy="3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1" name="CuadroTexto 10">
            <a:extLst>
              <a:ext uri="{FF2B5EF4-FFF2-40B4-BE49-F238E27FC236}">
                <a16:creationId xmlns:a16="http://schemas.microsoft.com/office/drawing/2014/main" id="{0F0F90FA-99DC-464B-9149-73BCD08F9586}"/>
              </a:ext>
            </a:extLst>
          </p:cNvPr>
          <p:cNvSpPr txBox="1"/>
          <p:nvPr/>
        </p:nvSpPr>
        <p:spPr>
          <a:xfrm flipH="1">
            <a:off x="7044267" y="1377234"/>
            <a:ext cx="4368800" cy="1077218"/>
          </a:xfrm>
          <a:prstGeom prst="rect">
            <a:avLst/>
          </a:prstGeom>
          <a:noFill/>
        </p:spPr>
        <p:txBody>
          <a:bodyPr wrap="square" rtlCol="0">
            <a:spAutoFit/>
          </a:bodyPr>
          <a:lstStyle/>
          <a:p>
            <a:pPr algn="l"/>
            <a:r>
              <a:rPr lang="es-SV" sz="3200" b="1" i="0" u="none" strike="noStrike" baseline="0" dirty="0">
                <a:solidFill>
                  <a:srgbClr val="227EFF"/>
                </a:solidFill>
                <a:latin typeface="Calibri-Bold"/>
              </a:rPr>
              <a:t>Objetivo de</a:t>
            </a:r>
          </a:p>
          <a:p>
            <a:pPr algn="l"/>
            <a:r>
              <a:rPr lang="es-SV" sz="3200" b="1" i="0" u="none" strike="noStrike" baseline="0" dirty="0">
                <a:solidFill>
                  <a:srgbClr val="00005B"/>
                </a:solidFill>
                <a:latin typeface="Calibri-Bold"/>
              </a:rPr>
              <a:t>                  la Evaluación</a:t>
            </a:r>
            <a:endParaRPr lang="es-SV" sz="3200" dirty="0"/>
          </a:p>
        </p:txBody>
      </p:sp>
      <p:sp>
        <p:nvSpPr>
          <p:cNvPr id="12" name="Flecha: pentágono 11">
            <a:extLst>
              <a:ext uri="{FF2B5EF4-FFF2-40B4-BE49-F238E27FC236}">
                <a16:creationId xmlns:a16="http://schemas.microsoft.com/office/drawing/2014/main" id="{61A7B45B-0730-487A-9837-D6AB741CD942}"/>
              </a:ext>
            </a:extLst>
          </p:cNvPr>
          <p:cNvSpPr/>
          <p:nvPr/>
        </p:nvSpPr>
        <p:spPr>
          <a:xfrm>
            <a:off x="6761018" y="2466622"/>
            <a:ext cx="4748005" cy="3482622"/>
          </a:xfrm>
          <a:prstGeom prst="homePlate">
            <a:avLst>
              <a:gd name="adj" fmla="val 15316"/>
            </a:avLst>
          </a:prstGeom>
          <a:solidFill>
            <a:schemeClr val="tx1">
              <a:lumMod val="6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b="0" i="0" u="none" strike="noStrike" baseline="0" dirty="0">
                <a:solidFill>
                  <a:srgbClr val="FFFFFF"/>
                </a:solidFill>
                <a:latin typeface="Calibri" panose="020F0502020204030204" pitchFamily="34" charset="0"/>
              </a:rPr>
              <a:t>Es para un candidato que va a ocupar una</a:t>
            </a:r>
          </a:p>
          <a:p>
            <a:pPr algn="l"/>
            <a:r>
              <a:rPr lang="es-ES" b="0" i="0" u="none" strike="noStrike" baseline="0" dirty="0">
                <a:solidFill>
                  <a:srgbClr val="FFFFFF"/>
                </a:solidFill>
                <a:latin typeface="Calibri" panose="020F0502020204030204" pitchFamily="34" charset="0"/>
              </a:rPr>
              <a:t>vacante en una empresa, se revisa en la</a:t>
            </a:r>
          </a:p>
          <a:p>
            <a:pPr algn="l"/>
            <a:r>
              <a:rPr lang="es-ES" b="0" i="0" u="none" strike="noStrike" baseline="0" dirty="0">
                <a:solidFill>
                  <a:srgbClr val="FFFFFF"/>
                </a:solidFill>
                <a:latin typeface="Calibri" panose="020F0502020204030204" pitchFamily="34" charset="0"/>
              </a:rPr>
              <a:t>entrevista a lo largo de su vida con temas como delitos, beneficios ilícitos en el trabajo, drogas, </a:t>
            </a:r>
            <a:r>
              <a:rPr lang="es-SV" b="0" i="0" u="none" strike="noStrike" baseline="0" dirty="0">
                <a:solidFill>
                  <a:srgbClr val="FFFFFF"/>
                </a:solidFill>
                <a:latin typeface="Calibri" panose="020F0502020204030204" pitchFamily="34" charset="0"/>
              </a:rPr>
              <a:t>delincuencia organizada, alcohol, fuga de </a:t>
            </a:r>
            <a:r>
              <a:rPr lang="es-ES" b="0" i="0" u="none" strike="noStrike" baseline="0" dirty="0">
                <a:solidFill>
                  <a:srgbClr val="FFFFFF"/>
                </a:solidFill>
                <a:latin typeface="Calibri" panose="020F0502020204030204" pitchFamily="34" charset="0"/>
              </a:rPr>
              <a:t>información confidencial, en la prueba se realizan cuatro preguntas de estos temas.</a:t>
            </a:r>
          </a:p>
          <a:p>
            <a:pPr algn="l"/>
            <a:endParaRPr lang="es-ES" b="0" i="0" u="none" strike="noStrike" baseline="0" dirty="0">
              <a:solidFill>
                <a:srgbClr val="FFFFFF"/>
              </a:solidFill>
              <a:latin typeface="Calibri" panose="020F0502020204030204" pitchFamily="34" charset="0"/>
            </a:endParaRPr>
          </a:p>
          <a:p>
            <a:pPr algn="l"/>
            <a:r>
              <a:rPr lang="es-ES" b="0" i="0" u="none" strike="noStrike" baseline="0" dirty="0">
                <a:solidFill>
                  <a:srgbClr val="FFFFFF"/>
                </a:solidFill>
                <a:latin typeface="Calibri" panose="020F0502020204030204" pitchFamily="34" charset="0"/>
              </a:rPr>
              <a:t>La emplean las empresas para filtrar a las personas que están contratando, es una guía para la toma de decisión si contratar o no a una </a:t>
            </a:r>
            <a:r>
              <a:rPr lang="es-SV" b="0" i="0" u="none" strike="noStrike" baseline="0" dirty="0">
                <a:solidFill>
                  <a:srgbClr val="FFFFFF"/>
                </a:solidFill>
                <a:latin typeface="Calibri" panose="020F0502020204030204" pitchFamily="34" charset="0"/>
              </a:rPr>
              <a:t>persona</a:t>
            </a:r>
            <a:endParaRPr lang="es-ES" b="1" dirty="0">
              <a:solidFill>
                <a:schemeClr val="tx1"/>
              </a:solidFill>
              <a:latin typeface="Calibri-Bold"/>
            </a:endParaRPr>
          </a:p>
        </p:txBody>
      </p:sp>
    </p:spTree>
    <p:extLst>
      <p:ext uri="{BB962C8B-B14F-4D97-AF65-F5344CB8AC3E}">
        <p14:creationId xmlns:p14="http://schemas.microsoft.com/office/powerpoint/2010/main" val="219705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16F3790-4828-44A4-9B30-88D7EE2A8670}"/>
              </a:ext>
            </a:extLst>
          </p:cNvPr>
          <p:cNvPicPr>
            <a:picLocks noChangeAspect="1"/>
          </p:cNvPicPr>
          <p:nvPr/>
        </p:nvPicPr>
        <p:blipFill rotWithShape="1">
          <a:blip r:embed="rId2"/>
          <a:srcRect l="15798" t="42837" r="38883" b="24114"/>
          <a:stretch/>
        </p:blipFill>
        <p:spPr>
          <a:xfrm>
            <a:off x="807831" y="535020"/>
            <a:ext cx="10576338" cy="5496129"/>
          </a:xfrm>
          <a:prstGeom prst="rect">
            <a:avLst/>
          </a:prstGeom>
        </p:spPr>
      </p:pic>
    </p:spTree>
    <p:extLst>
      <p:ext uri="{BB962C8B-B14F-4D97-AF65-F5344CB8AC3E}">
        <p14:creationId xmlns:p14="http://schemas.microsoft.com/office/powerpoint/2010/main" val="258989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81B99BE3-0EA9-4D35-9960-57DC32E16374}"/>
              </a:ext>
            </a:extLst>
          </p:cNvPr>
          <p:cNvSpPr txBox="1"/>
          <p:nvPr/>
        </p:nvSpPr>
        <p:spPr>
          <a:xfrm>
            <a:off x="488300" y="-61916"/>
            <a:ext cx="11522379" cy="1077218"/>
          </a:xfrm>
          <a:prstGeom prst="rect">
            <a:avLst/>
          </a:prstGeom>
          <a:noFill/>
        </p:spPr>
        <p:txBody>
          <a:bodyPr wrap="square" rtlCol="0">
            <a:spAutoFit/>
          </a:bodyPr>
          <a:lstStyle/>
          <a:p>
            <a:r>
              <a:rPr lang="es-ES" sz="4000" dirty="0">
                <a:latin typeface="Calibri" panose="020F0502020204030204" pitchFamily="34" charset="0"/>
              </a:rPr>
              <a:t>Permanencia</a:t>
            </a:r>
          </a:p>
          <a:p>
            <a:r>
              <a:rPr lang="es-ES" sz="2400" b="0" i="0" u="none" strike="noStrike" baseline="0" dirty="0">
                <a:latin typeface="Calibri" panose="020F0502020204030204" pitchFamily="34" charset="0"/>
              </a:rPr>
              <a:t>Ayuda a preservar la seguridad en el </a:t>
            </a:r>
            <a:r>
              <a:rPr lang="es-ES" sz="2400" dirty="0">
                <a:latin typeface="Calibri" panose="020F0502020204030204" pitchFamily="34" charset="0"/>
              </a:rPr>
              <a:t>personal. Promoción, ascenso y optimización</a:t>
            </a:r>
            <a:r>
              <a:rPr lang="es-ES" sz="2400" b="0" i="0" u="none" strike="noStrike" baseline="0" dirty="0">
                <a:latin typeface="Calibri" panose="020F0502020204030204" pitchFamily="34" charset="0"/>
              </a:rPr>
              <a:t> </a:t>
            </a:r>
            <a:endParaRPr lang="es-SV" sz="2400" dirty="0"/>
          </a:p>
        </p:txBody>
      </p:sp>
      <p:sp>
        <p:nvSpPr>
          <p:cNvPr id="5" name="Flecha: pentágono 4">
            <a:extLst>
              <a:ext uri="{FF2B5EF4-FFF2-40B4-BE49-F238E27FC236}">
                <a16:creationId xmlns:a16="http://schemas.microsoft.com/office/drawing/2014/main" id="{CDB19187-C1A1-4F7C-8225-AAC1FA51D307}"/>
              </a:ext>
            </a:extLst>
          </p:cNvPr>
          <p:cNvSpPr/>
          <p:nvPr/>
        </p:nvSpPr>
        <p:spPr>
          <a:xfrm>
            <a:off x="146756" y="1377244"/>
            <a:ext cx="4481686" cy="857956"/>
          </a:xfrm>
          <a:prstGeom prst="homePlate">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rgbClr val="FFFFFF"/>
                </a:solidFill>
                <a:latin typeface="Calibri-Bold"/>
              </a:rPr>
              <a:t>¿En qué consiste la evaluación?</a:t>
            </a:r>
          </a:p>
          <a:p>
            <a:pPr algn="l"/>
            <a:r>
              <a:rPr lang="es-ES" b="1" dirty="0">
                <a:solidFill>
                  <a:schemeClr val="tx1"/>
                </a:solidFill>
                <a:latin typeface="Calibri-Bold"/>
              </a:rPr>
              <a:t>Presentación de la prueba, entrevista,</a:t>
            </a:r>
          </a:p>
          <a:p>
            <a:pPr algn="l"/>
            <a:r>
              <a:rPr lang="es-SV" b="1" dirty="0">
                <a:solidFill>
                  <a:schemeClr val="tx1"/>
                </a:solidFill>
                <a:latin typeface="Calibri-Bold"/>
              </a:rPr>
              <a:t>examen técnico.</a:t>
            </a:r>
          </a:p>
        </p:txBody>
      </p:sp>
      <p:sp>
        <p:nvSpPr>
          <p:cNvPr id="6" name="Flecha: pentágono 5">
            <a:extLst>
              <a:ext uri="{FF2B5EF4-FFF2-40B4-BE49-F238E27FC236}">
                <a16:creationId xmlns:a16="http://schemas.microsoft.com/office/drawing/2014/main" id="{BBDFA0F5-14E3-4B8A-82F8-B9188C2CDAD3}"/>
              </a:ext>
            </a:extLst>
          </p:cNvPr>
          <p:cNvSpPr/>
          <p:nvPr/>
        </p:nvSpPr>
        <p:spPr>
          <a:xfrm>
            <a:off x="146755" y="2466622"/>
            <a:ext cx="4481687" cy="857956"/>
          </a:xfrm>
          <a:prstGeom prst="homePlate">
            <a:avLst/>
          </a:prstGeom>
          <a:solidFill>
            <a:schemeClr val="accent1">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b="1" i="0" u="none" strike="noStrike" baseline="0" dirty="0">
                <a:solidFill>
                  <a:srgbClr val="FFFFFF"/>
                </a:solidFill>
                <a:latin typeface="Calibri-Bold"/>
              </a:rPr>
              <a:t>Tiempo de duración de la evaluación</a:t>
            </a:r>
            <a:endParaRPr lang="es-ES" sz="1400" b="1" dirty="0">
              <a:solidFill>
                <a:srgbClr val="FFFFFF"/>
              </a:solidFill>
              <a:latin typeface="Calibri-Bold"/>
            </a:endParaRPr>
          </a:p>
          <a:p>
            <a:pPr algn="l"/>
            <a:r>
              <a:rPr lang="es-ES" b="1" dirty="0">
                <a:solidFill>
                  <a:schemeClr val="tx1"/>
                </a:solidFill>
                <a:latin typeface="Calibri-Bold"/>
              </a:rPr>
              <a:t>1:00 a 1:30 horas</a:t>
            </a:r>
          </a:p>
        </p:txBody>
      </p:sp>
      <p:sp>
        <p:nvSpPr>
          <p:cNvPr id="7" name="Flecha: pentágono 6">
            <a:extLst>
              <a:ext uri="{FF2B5EF4-FFF2-40B4-BE49-F238E27FC236}">
                <a16:creationId xmlns:a16="http://schemas.microsoft.com/office/drawing/2014/main" id="{4DEF62CB-52A4-4558-9AD0-F01B9C4F81C2}"/>
              </a:ext>
            </a:extLst>
          </p:cNvPr>
          <p:cNvSpPr/>
          <p:nvPr/>
        </p:nvSpPr>
        <p:spPr>
          <a:xfrm>
            <a:off x="146756" y="3533423"/>
            <a:ext cx="4481688" cy="2415821"/>
          </a:xfrm>
          <a:prstGeom prst="homePlate">
            <a:avLst>
              <a:gd name="adj" fmla="val 22430"/>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SV" sz="1800" b="1" i="0" u="none" strike="noStrike" baseline="0" dirty="0">
                <a:solidFill>
                  <a:srgbClr val="FFFFFF"/>
                </a:solidFill>
                <a:latin typeface="Calibri-Bold"/>
              </a:rPr>
              <a:t>Requerimientos o sugerencias para</a:t>
            </a:r>
          </a:p>
          <a:p>
            <a:pPr algn="l"/>
            <a:r>
              <a:rPr lang="es-ES" sz="1800" b="1" i="0" u="none" strike="noStrike" baseline="0" dirty="0">
                <a:solidFill>
                  <a:srgbClr val="FFFFFF"/>
                </a:solidFill>
                <a:latin typeface="Calibri-Bold"/>
              </a:rPr>
              <a:t>poder llevar a cabo la evaluación</a:t>
            </a:r>
          </a:p>
          <a:p>
            <a:pPr algn="l"/>
            <a:endParaRPr lang="es-ES" sz="1800" b="1" i="0" u="none" strike="noStrike" baseline="0" dirty="0">
              <a:solidFill>
                <a:srgbClr val="FFFFFF"/>
              </a:solidFill>
              <a:latin typeface="Calibri-Bold"/>
            </a:endParaRPr>
          </a:p>
          <a:p>
            <a:pPr algn="l"/>
            <a:r>
              <a:rPr lang="es-SV" sz="1800" b="0" i="0" u="none" strike="noStrike" baseline="0" dirty="0">
                <a:solidFill>
                  <a:schemeClr val="tx1"/>
                </a:solidFill>
                <a:latin typeface="Calibri" panose="020F0502020204030204" pitchFamily="34" charset="0"/>
              </a:rPr>
              <a:t>El candidato debe presentarse a la</a:t>
            </a:r>
          </a:p>
          <a:p>
            <a:pPr algn="l"/>
            <a:r>
              <a:rPr lang="es-ES" sz="1800" b="0" i="0" u="none" strike="noStrike" baseline="0" dirty="0">
                <a:solidFill>
                  <a:schemeClr val="tx1"/>
                </a:solidFill>
                <a:latin typeface="Calibri" panose="020F0502020204030204" pitchFamily="34" charset="0"/>
              </a:rPr>
              <a:t>evaluación habiendo ingerido sus alimentos a sus horas y no estar desvelado, no haber ingerido</a:t>
            </a:r>
            <a:r>
              <a:rPr lang="es-SV" dirty="0">
                <a:solidFill>
                  <a:schemeClr val="tx1"/>
                </a:solidFill>
                <a:latin typeface="Calibri" panose="020F0502020204030204" pitchFamily="34" charset="0"/>
              </a:rPr>
              <a:t> e</a:t>
            </a:r>
            <a:r>
              <a:rPr lang="es-SV" sz="1800" b="0" i="0" u="none" strike="noStrike" baseline="0" dirty="0">
                <a:solidFill>
                  <a:schemeClr val="tx1"/>
                </a:solidFill>
                <a:latin typeface="Calibri" panose="020F0502020204030204" pitchFamily="34" charset="0"/>
              </a:rPr>
              <a:t>stupefacientes y no presentar síntomas de tos o gripe</a:t>
            </a:r>
            <a:endParaRPr lang="es-ES" b="1" dirty="0">
              <a:solidFill>
                <a:schemeClr val="tx1"/>
              </a:solidFill>
              <a:latin typeface="Calibri-Bold"/>
            </a:endParaRPr>
          </a:p>
        </p:txBody>
      </p:sp>
      <p:sp>
        <p:nvSpPr>
          <p:cNvPr id="8" name="Rectángulo 7">
            <a:extLst>
              <a:ext uri="{FF2B5EF4-FFF2-40B4-BE49-F238E27FC236}">
                <a16:creationId xmlns:a16="http://schemas.microsoft.com/office/drawing/2014/main" id="{FEE0C379-07FB-43C3-AB0F-80635D2C748D}"/>
              </a:ext>
            </a:extLst>
          </p:cNvPr>
          <p:cNvSpPr/>
          <p:nvPr/>
        </p:nvSpPr>
        <p:spPr>
          <a:xfrm flipH="1" flipV="1">
            <a:off x="5915377" y="1377234"/>
            <a:ext cx="338665" cy="498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9" name="Rectángulo 8">
            <a:extLst>
              <a:ext uri="{FF2B5EF4-FFF2-40B4-BE49-F238E27FC236}">
                <a16:creationId xmlns:a16="http://schemas.microsoft.com/office/drawing/2014/main" id="{851262FF-9686-4668-92C8-DF8D82FDA6CB}"/>
              </a:ext>
            </a:extLst>
          </p:cNvPr>
          <p:cNvSpPr/>
          <p:nvPr/>
        </p:nvSpPr>
        <p:spPr>
          <a:xfrm flipH="1" flipV="1">
            <a:off x="146752" y="6366930"/>
            <a:ext cx="11875913" cy="3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1" name="CuadroTexto 10">
            <a:extLst>
              <a:ext uri="{FF2B5EF4-FFF2-40B4-BE49-F238E27FC236}">
                <a16:creationId xmlns:a16="http://schemas.microsoft.com/office/drawing/2014/main" id="{0F0F90FA-99DC-464B-9149-73BCD08F9586}"/>
              </a:ext>
            </a:extLst>
          </p:cNvPr>
          <p:cNvSpPr txBox="1"/>
          <p:nvPr/>
        </p:nvSpPr>
        <p:spPr>
          <a:xfrm flipH="1">
            <a:off x="7044267" y="1377234"/>
            <a:ext cx="4368800" cy="1077218"/>
          </a:xfrm>
          <a:prstGeom prst="rect">
            <a:avLst/>
          </a:prstGeom>
          <a:noFill/>
        </p:spPr>
        <p:txBody>
          <a:bodyPr wrap="square" rtlCol="0">
            <a:spAutoFit/>
          </a:bodyPr>
          <a:lstStyle/>
          <a:p>
            <a:pPr algn="l"/>
            <a:r>
              <a:rPr lang="es-SV" sz="3200" b="1" i="0" u="none" strike="noStrike" baseline="0" dirty="0">
                <a:solidFill>
                  <a:srgbClr val="227EFF"/>
                </a:solidFill>
                <a:latin typeface="Calibri-Bold"/>
              </a:rPr>
              <a:t>Objetivo de</a:t>
            </a:r>
          </a:p>
          <a:p>
            <a:pPr algn="l"/>
            <a:r>
              <a:rPr lang="es-SV" sz="3200" b="1" i="0" u="none" strike="noStrike" baseline="0" dirty="0">
                <a:solidFill>
                  <a:srgbClr val="00005B"/>
                </a:solidFill>
                <a:latin typeface="Calibri-Bold"/>
              </a:rPr>
              <a:t>                  la Evaluación</a:t>
            </a:r>
            <a:endParaRPr lang="es-SV" sz="3200" dirty="0"/>
          </a:p>
        </p:txBody>
      </p:sp>
      <p:sp>
        <p:nvSpPr>
          <p:cNvPr id="12" name="Flecha: pentágono 11">
            <a:extLst>
              <a:ext uri="{FF2B5EF4-FFF2-40B4-BE49-F238E27FC236}">
                <a16:creationId xmlns:a16="http://schemas.microsoft.com/office/drawing/2014/main" id="{61A7B45B-0730-487A-9837-D6AB741CD942}"/>
              </a:ext>
            </a:extLst>
          </p:cNvPr>
          <p:cNvSpPr/>
          <p:nvPr/>
        </p:nvSpPr>
        <p:spPr>
          <a:xfrm>
            <a:off x="6576292" y="2466622"/>
            <a:ext cx="5200072" cy="3482622"/>
          </a:xfrm>
          <a:prstGeom prst="homePlate">
            <a:avLst>
              <a:gd name="adj" fmla="val 4442"/>
            </a:avLst>
          </a:prstGeom>
          <a:solidFill>
            <a:schemeClr val="tx1">
              <a:lumMod val="6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b="0" i="0" u="none" strike="noStrike" baseline="0" dirty="0">
                <a:solidFill>
                  <a:srgbClr val="FFFFFF"/>
                </a:solidFill>
                <a:latin typeface="Calibri" panose="020F0502020204030204" pitchFamily="34" charset="0"/>
              </a:rPr>
              <a:t>Es para un candidato que lleva laborando un periodo de tiempo en una empresa, se revisa en la entrevista desde que ingreso a la institución temas como delitos, beneficios ilícitos en el trabajo, drogas, </a:t>
            </a:r>
            <a:r>
              <a:rPr lang="es-SV" sz="1800" b="0" i="0" u="none" strike="noStrike" baseline="0" dirty="0">
                <a:solidFill>
                  <a:srgbClr val="FFFFFF"/>
                </a:solidFill>
                <a:latin typeface="Calibri" panose="020F0502020204030204" pitchFamily="34" charset="0"/>
              </a:rPr>
              <a:t>delincuencia organizada, alcohol, fuga de </a:t>
            </a:r>
            <a:r>
              <a:rPr lang="es-ES" sz="1800" b="0" i="0" u="none" strike="noStrike" baseline="0" dirty="0">
                <a:solidFill>
                  <a:srgbClr val="FFFFFF"/>
                </a:solidFill>
                <a:latin typeface="Calibri" panose="020F0502020204030204" pitchFamily="34" charset="0"/>
              </a:rPr>
              <a:t>información confidencial, en la prueba se realizan</a:t>
            </a:r>
          </a:p>
          <a:p>
            <a:pPr algn="just"/>
            <a:r>
              <a:rPr lang="es-ES" sz="1800" b="0" i="0" u="none" strike="noStrike" baseline="0" dirty="0">
                <a:solidFill>
                  <a:srgbClr val="FFFFFF"/>
                </a:solidFill>
                <a:latin typeface="Calibri" panose="020F0502020204030204" pitchFamily="34" charset="0"/>
              </a:rPr>
              <a:t>cuatro preguntas de estos temas.</a:t>
            </a:r>
          </a:p>
          <a:p>
            <a:pPr algn="just"/>
            <a:endParaRPr lang="es-ES" sz="1800" b="0" i="0" u="none" strike="noStrike" baseline="0" dirty="0">
              <a:solidFill>
                <a:srgbClr val="FFFFFF"/>
              </a:solidFill>
              <a:latin typeface="Calibri" panose="020F0502020204030204" pitchFamily="34" charset="0"/>
            </a:endParaRPr>
          </a:p>
          <a:p>
            <a:pPr algn="just"/>
            <a:r>
              <a:rPr lang="es-ES" sz="1800" b="0" i="0" u="none" strike="noStrike" baseline="0" dirty="0">
                <a:solidFill>
                  <a:srgbClr val="FFFFFF"/>
                </a:solidFill>
                <a:latin typeface="Calibri" panose="020F0502020204030204" pitchFamily="34" charset="0"/>
              </a:rPr>
              <a:t>La emplean las empresas para conocer si alguno de sus empleados ha realizado alguna actividad de </a:t>
            </a:r>
            <a:r>
              <a:rPr lang="es-SV" sz="1800" b="0" i="0" u="none" strike="noStrike" baseline="0" dirty="0">
                <a:solidFill>
                  <a:srgbClr val="FFFFFF"/>
                </a:solidFill>
                <a:latin typeface="Calibri" panose="020F0502020204030204" pitchFamily="34" charset="0"/>
              </a:rPr>
              <a:t>riesgo para el negocio.</a:t>
            </a:r>
            <a:endParaRPr lang="es-ES" b="1" dirty="0">
              <a:solidFill>
                <a:schemeClr val="tx1"/>
              </a:solidFill>
              <a:latin typeface="Calibri-Bold"/>
            </a:endParaRPr>
          </a:p>
        </p:txBody>
      </p:sp>
    </p:spTree>
    <p:extLst>
      <p:ext uri="{BB962C8B-B14F-4D97-AF65-F5344CB8AC3E}">
        <p14:creationId xmlns:p14="http://schemas.microsoft.com/office/powerpoint/2010/main" val="70025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605794-CBF7-41EC-8DEC-4E57ADC7EE25}"/>
              </a:ext>
            </a:extLst>
          </p:cNvPr>
          <p:cNvPicPr>
            <a:picLocks noChangeAspect="1"/>
          </p:cNvPicPr>
          <p:nvPr/>
        </p:nvPicPr>
        <p:blipFill rotWithShape="1">
          <a:blip r:embed="rId2"/>
          <a:srcRect l="10053" t="26099" r="14309" b="9078"/>
          <a:stretch/>
        </p:blipFill>
        <p:spPr>
          <a:xfrm>
            <a:off x="836579" y="544749"/>
            <a:ext cx="10642059" cy="5690682"/>
          </a:xfrm>
          <a:prstGeom prst="rect">
            <a:avLst/>
          </a:prstGeom>
        </p:spPr>
      </p:pic>
    </p:spTree>
    <p:extLst>
      <p:ext uri="{BB962C8B-B14F-4D97-AF65-F5344CB8AC3E}">
        <p14:creationId xmlns:p14="http://schemas.microsoft.com/office/powerpoint/2010/main" val="45392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C45EF-1D85-4850-972E-CC36351B9FE0}"/>
              </a:ext>
            </a:extLst>
          </p:cNvPr>
          <p:cNvSpPr>
            <a:spLocks noGrp="1"/>
          </p:cNvSpPr>
          <p:nvPr>
            <p:ph type="title"/>
          </p:nvPr>
        </p:nvSpPr>
        <p:spPr>
          <a:xfrm>
            <a:off x="838200" y="365126"/>
            <a:ext cx="10515600" cy="5991287"/>
          </a:xfrm>
        </p:spPr>
        <p:txBody>
          <a:bodyPr>
            <a:normAutofit fontScale="90000"/>
          </a:bodyPr>
          <a:lstStyle/>
          <a:p>
            <a:pPr algn="just"/>
            <a:br>
              <a:rPr lang="es-SV" sz="1800" dirty="0">
                <a:solidFill>
                  <a:srgbClr val="000000"/>
                </a:solidFill>
                <a:latin typeface="Century Gothic" panose="020B0502020202020204" pitchFamily="34" charset="0"/>
              </a:rPr>
            </a:br>
            <a:r>
              <a:rPr lang="es-ES" sz="2800" dirty="0">
                <a:latin typeface="Century Gothic" panose="020B0502020202020204" pitchFamily="34" charset="0"/>
              </a:rPr>
              <a:t>Grupo C.I.M.A. es una compañía especialista en Servicios de Consultoría Empresarial, con presencia en El Salvador, Guatemala, Honduras, Nicaragua, Costa Rica y Colombia.</a:t>
            </a:r>
            <a:br>
              <a:rPr lang="es-ES" sz="2800" dirty="0">
                <a:latin typeface="Century Gothic" panose="020B0502020202020204" pitchFamily="34" charset="0"/>
              </a:rPr>
            </a:br>
            <a:br>
              <a:rPr lang="es-ES" sz="2800" dirty="0">
                <a:latin typeface="Century Gothic" panose="020B0502020202020204" pitchFamily="34" charset="0"/>
              </a:rPr>
            </a:br>
            <a:r>
              <a:rPr lang="es-ES" sz="2800" dirty="0">
                <a:latin typeface="Century Gothic" panose="020B0502020202020204" pitchFamily="34" charset="0"/>
              </a:rPr>
              <a:t>GRUPO C.I.M.A. provee asesorías y consultorías profesionales en el área de RRHH, Seguridad Preventiva, Administración y Control de Riesgos; que aportan soluciones para la efectiva toma de decisiones. </a:t>
            </a:r>
            <a:br>
              <a:rPr lang="es-ES" sz="2800" dirty="0">
                <a:latin typeface="Century Gothic" panose="020B0502020202020204" pitchFamily="34" charset="0"/>
              </a:rPr>
            </a:br>
            <a:br>
              <a:rPr lang="es-ES" sz="2800" dirty="0">
                <a:latin typeface="Century Gothic" panose="020B0502020202020204" pitchFamily="34" charset="0"/>
              </a:rPr>
            </a:br>
            <a:r>
              <a:rPr lang="es-ES" sz="2800" dirty="0">
                <a:latin typeface="Century Gothic" panose="020B0502020202020204" pitchFamily="34" charset="0"/>
              </a:rPr>
              <a:t>Nuestro personal altamente calificado y especializado cuenta con mas de doce años de experiencia en administración de riesgos, manejo de la seguridad en sus diferentes modalidades –preventiva, reactiva y física-, resolución de conflictos y evaluaciones poligráficas. </a:t>
            </a:r>
            <a:endParaRPr lang="es-SV" sz="2800" dirty="0"/>
          </a:p>
        </p:txBody>
      </p:sp>
    </p:spTree>
    <p:extLst>
      <p:ext uri="{BB962C8B-B14F-4D97-AF65-F5344CB8AC3E}">
        <p14:creationId xmlns:p14="http://schemas.microsoft.com/office/powerpoint/2010/main" val="15514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81B99BE3-0EA9-4D35-9960-57DC32E16374}"/>
              </a:ext>
            </a:extLst>
          </p:cNvPr>
          <p:cNvSpPr txBox="1"/>
          <p:nvPr/>
        </p:nvSpPr>
        <p:spPr>
          <a:xfrm>
            <a:off x="488300" y="-61916"/>
            <a:ext cx="11522379" cy="1446550"/>
          </a:xfrm>
          <a:prstGeom prst="rect">
            <a:avLst/>
          </a:prstGeom>
          <a:noFill/>
        </p:spPr>
        <p:txBody>
          <a:bodyPr wrap="square" rtlCol="0">
            <a:spAutoFit/>
          </a:bodyPr>
          <a:lstStyle/>
          <a:p>
            <a:r>
              <a:rPr lang="es-ES" sz="4000" dirty="0">
                <a:latin typeface="Calibri" panose="020F0502020204030204" pitchFamily="34" charset="0"/>
              </a:rPr>
              <a:t>Específica</a:t>
            </a:r>
          </a:p>
          <a:p>
            <a:r>
              <a:rPr lang="es-ES" sz="2400" dirty="0">
                <a:latin typeface="Calibri" panose="020F0502020204030204" pitchFamily="34" charset="0"/>
              </a:rPr>
              <a:t>En caso de riesgo de la seguridad en la empresa (hechos ilícitos). Robos, fraude fuga de información.</a:t>
            </a:r>
            <a:r>
              <a:rPr lang="es-ES" sz="2400" b="0" i="0" u="none" strike="noStrike" baseline="0" dirty="0">
                <a:latin typeface="Calibri" panose="020F0502020204030204" pitchFamily="34" charset="0"/>
              </a:rPr>
              <a:t> </a:t>
            </a:r>
            <a:endParaRPr lang="es-SV" sz="2400" dirty="0"/>
          </a:p>
        </p:txBody>
      </p:sp>
      <p:sp>
        <p:nvSpPr>
          <p:cNvPr id="5" name="Flecha: pentágono 4">
            <a:extLst>
              <a:ext uri="{FF2B5EF4-FFF2-40B4-BE49-F238E27FC236}">
                <a16:creationId xmlns:a16="http://schemas.microsoft.com/office/drawing/2014/main" id="{CDB19187-C1A1-4F7C-8225-AAC1FA51D307}"/>
              </a:ext>
            </a:extLst>
          </p:cNvPr>
          <p:cNvSpPr/>
          <p:nvPr/>
        </p:nvSpPr>
        <p:spPr>
          <a:xfrm>
            <a:off x="146756" y="1377244"/>
            <a:ext cx="4481686" cy="857956"/>
          </a:xfrm>
          <a:prstGeom prst="homePlate">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rgbClr val="FFFFFF"/>
                </a:solidFill>
                <a:latin typeface="Calibri-Bold"/>
              </a:rPr>
              <a:t>¿En qué consiste la evaluación?</a:t>
            </a:r>
          </a:p>
          <a:p>
            <a:pPr algn="l"/>
            <a:r>
              <a:rPr lang="es-ES" b="1" dirty="0">
                <a:solidFill>
                  <a:schemeClr val="tx1"/>
                </a:solidFill>
                <a:latin typeface="Calibri-Bold"/>
              </a:rPr>
              <a:t>Presentación de la prueba, entrevista,</a:t>
            </a:r>
          </a:p>
          <a:p>
            <a:pPr algn="l"/>
            <a:r>
              <a:rPr lang="es-SV" b="1" dirty="0">
                <a:solidFill>
                  <a:schemeClr val="tx1"/>
                </a:solidFill>
                <a:latin typeface="Calibri-Bold"/>
              </a:rPr>
              <a:t>examen técnico.</a:t>
            </a:r>
          </a:p>
        </p:txBody>
      </p:sp>
      <p:sp>
        <p:nvSpPr>
          <p:cNvPr id="6" name="Flecha: pentágono 5">
            <a:extLst>
              <a:ext uri="{FF2B5EF4-FFF2-40B4-BE49-F238E27FC236}">
                <a16:creationId xmlns:a16="http://schemas.microsoft.com/office/drawing/2014/main" id="{BBDFA0F5-14E3-4B8A-82F8-B9188C2CDAD3}"/>
              </a:ext>
            </a:extLst>
          </p:cNvPr>
          <p:cNvSpPr/>
          <p:nvPr/>
        </p:nvSpPr>
        <p:spPr>
          <a:xfrm>
            <a:off x="146755" y="2466622"/>
            <a:ext cx="4481687" cy="857956"/>
          </a:xfrm>
          <a:prstGeom prst="homePlate">
            <a:avLst/>
          </a:prstGeom>
          <a:solidFill>
            <a:schemeClr val="accent1">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b="1" i="0" u="none" strike="noStrike" baseline="0" dirty="0">
                <a:solidFill>
                  <a:srgbClr val="FFFFFF"/>
                </a:solidFill>
                <a:latin typeface="Calibri-Bold"/>
              </a:rPr>
              <a:t>Tiempo de duración de la evaluación</a:t>
            </a:r>
            <a:endParaRPr lang="es-ES" sz="1400" b="1" dirty="0">
              <a:solidFill>
                <a:srgbClr val="FFFFFF"/>
              </a:solidFill>
              <a:latin typeface="Calibri-Bold"/>
            </a:endParaRPr>
          </a:p>
          <a:p>
            <a:pPr algn="l"/>
            <a:r>
              <a:rPr lang="es-ES" b="1" dirty="0">
                <a:solidFill>
                  <a:schemeClr val="tx1"/>
                </a:solidFill>
                <a:latin typeface="Calibri-Bold"/>
              </a:rPr>
              <a:t>2:00 a 2:30 horas</a:t>
            </a:r>
          </a:p>
        </p:txBody>
      </p:sp>
      <p:sp>
        <p:nvSpPr>
          <p:cNvPr id="7" name="Flecha: pentágono 6">
            <a:extLst>
              <a:ext uri="{FF2B5EF4-FFF2-40B4-BE49-F238E27FC236}">
                <a16:creationId xmlns:a16="http://schemas.microsoft.com/office/drawing/2014/main" id="{4DEF62CB-52A4-4558-9AD0-F01B9C4F81C2}"/>
              </a:ext>
            </a:extLst>
          </p:cNvPr>
          <p:cNvSpPr/>
          <p:nvPr/>
        </p:nvSpPr>
        <p:spPr>
          <a:xfrm>
            <a:off x="146756" y="3533423"/>
            <a:ext cx="4481688" cy="2415821"/>
          </a:xfrm>
          <a:prstGeom prst="homePlate">
            <a:avLst>
              <a:gd name="adj" fmla="val 22430"/>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SV" sz="1800" b="1" i="0" u="none" strike="noStrike" baseline="0" dirty="0">
                <a:solidFill>
                  <a:srgbClr val="FFFFFF"/>
                </a:solidFill>
                <a:latin typeface="Calibri-Bold"/>
              </a:rPr>
              <a:t>Requerimientos o sugerencias para</a:t>
            </a:r>
          </a:p>
          <a:p>
            <a:pPr algn="l"/>
            <a:r>
              <a:rPr lang="es-ES" sz="1800" b="1" i="0" u="none" strike="noStrike" baseline="0" dirty="0">
                <a:solidFill>
                  <a:srgbClr val="FFFFFF"/>
                </a:solidFill>
                <a:latin typeface="Calibri-Bold"/>
              </a:rPr>
              <a:t>poder llevar a cabo la evaluación</a:t>
            </a:r>
          </a:p>
          <a:p>
            <a:pPr algn="l"/>
            <a:endParaRPr lang="es-ES" sz="1800" b="1" i="0" u="none" strike="noStrike" baseline="0" dirty="0">
              <a:solidFill>
                <a:srgbClr val="FFFFFF"/>
              </a:solidFill>
              <a:latin typeface="Calibri-Bold"/>
            </a:endParaRPr>
          </a:p>
          <a:p>
            <a:pPr algn="l"/>
            <a:r>
              <a:rPr lang="es-SV" sz="1800" b="0" i="0" u="none" strike="noStrike" baseline="0" dirty="0">
                <a:solidFill>
                  <a:schemeClr val="tx1"/>
                </a:solidFill>
                <a:latin typeface="Calibri" panose="020F0502020204030204" pitchFamily="34" charset="0"/>
              </a:rPr>
              <a:t>El candidato debe presentarse a la</a:t>
            </a:r>
          </a:p>
          <a:p>
            <a:pPr algn="l"/>
            <a:r>
              <a:rPr lang="es-ES" sz="1800" b="0" i="0" u="none" strike="noStrike" baseline="0" dirty="0">
                <a:solidFill>
                  <a:schemeClr val="tx1"/>
                </a:solidFill>
                <a:latin typeface="Calibri" panose="020F0502020204030204" pitchFamily="34" charset="0"/>
              </a:rPr>
              <a:t>evaluación habiendo ingerido sus alimentos a sus horas y no estar desvelado, no haber ingerido</a:t>
            </a:r>
            <a:r>
              <a:rPr lang="es-SV" dirty="0">
                <a:solidFill>
                  <a:schemeClr val="tx1"/>
                </a:solidFill>
                <a:latin typeface="Calibri" panose="020F0502020204030204" pitchFamily="34" charset="0"/>
              </a:rPr>
              <a:t> e</a:t>
            </a:r>
            <a:r>
              <a:rPr lang="es-SV" sz="1800" b="0" i="0" u="none" strike="noStrike" baseline="0" dirty="0">
                <a:solidFill>
                  <a:schemeClr val="tx1"/>
                </a:solidFill>
                <a:latin typeface="Calibri" panose="020F0502020204030204" pitchFamily="34" charset="0"/>
              </a:rPr>
              <a:t>stupefacientes y no presentar síntomas de tos o gripe</a:t>
            </a:r>
            <a:endParaRPr lang="es-ES" b="1" dirty="0">
              <a:solidFill>
                <a:schemeClr val="tx1"/>
              </a:solidFill>
              <a:latin typeface="Calibri-Bold"/>
            </a:endParaRPr>
          </a:p>
        </p:txBody>
      </p:sp>
      <p:sp>
        <p:nvSpPr>
          <p:cNvPr id="8" name="Rectángulo 7">
            <a:extLst>
              <a:ext uri="{FF2B5EF4-FFF2-40B4-BE49-F238E27FC236}">
                <a16:creationId xmlns:a16="http://schemas.microsoft.com/office/drawing/2014/main" id="{FEE0C379-07FB-43C3-AB0F-80635D2C748D}"/>
              </a:ext>
            </a:extLst>
          </p:cNvPr>
          <p:cNvSpPr/>
          <p:nvPr/>
        </p:nvSpPr>
        <p:spPr>
          <a:xfrm flipH="1" flipV="1">
            <a:off x="5915377" y="1377234"/>
            <a:ext cx="338665" cy="498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9" name="Rectángulo 8">
            <a:extLst>
              <a:ext uri="{FF2B5EF4-FFF2-40B4-BE49-F238E27FC236}">
                <a16:creationId xmlns:a16="http://schemas.microsoft.com/office/drawing/2014/main" id="{851262FF-9686-4668-92C8-DF8D82FDA6CB}"/>
              </a:ext>
            </a:extLst>
          </p:cNvPr>
          <p:cNvSpPr/>
          <p:nvPr/>
        </p:nvSpPr>
        <p:spPr>
          <a:xfrm flipH="1" flipV="1">
            <a:off x="146752" y="6366930"/>
            <a:ext cx="11875913" cy="3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1" name="CuadroTexto 10">
            <a:extLst>
              <a:ext uri="{FF2B5EF4-FFF2-40B4-BE49-F238E27FC236}">
                <a16:creationId xmlns:a16="http://schemas.microsoft.com/office/drawing/2014/main" id="{0F0F90FA-99DC-464B-9149-73BCD08F9586}"/>
              </a:ext>
            </a:extLst>
          </p:cNvPr>
          <p:cNvSpPr txBox="1"/>
          <p:nvPr/>
        </p:nvSpPr>
        <p:spPr>
          <a:xfrm flipH="1">
            <a:off x="7044267" y="1377234"/>
            <a:ext cx="4368800" cy="1077218"/>
          </a:xfrm>
          <a:prstGeom prst="rect">
            <a:avLst/>
          </a:prstGeom>
          <a:noFill/>
        </p:spPr>
        <p:txBody>
          <a:bodyPr wrap="square" rtlCol="0">
            <a:spAutoFit/>
          </a:bodyPr>
          <a:lstStyle/>
          <a:p>
            <a:pPr algn="l"/>
            <a:r>
              <a:rPr lang="es-SV" sz="3200" b="1" i="0" u="none" strike="noStrike" baseline="0" dirty="0">
                <a:solidFill>
                  <a:srgbClr val="227EFF"/>
                </a:solidFill>
                <a:latin typeface="Calibri-Bold"/>
              </a:rPr>
              <a:t>Objetivo de</a:t>
            </a:r>
          </a:p>
          <a:p>
            <a:pPr algn="l"/>
            <a:r>
              <a:rPr lang="es-SV" sz="3200" b="1" i="0" u="none" strike="noStrike" baseline="0" dirty="0">
                <a:solidFill>
                  <a:srgbClr val="00005B"/>
                </a:solidFill>
                <a:latin typeface="Calibri-Bold"/>
              </a:rPr>
              <a:t>                  la Evaluación</a:t>
            </a:r>
            <a:endParaRPr lang="es-SV" sz="3200" dirty="0"/>
          </a:p>
        </p:txBody>
      </p:sp>
      <p:sp>
        <p:nvSpPr>
          <p:cNvPr id="12" name="Flecha: pentágono 11">
            <a:extLst>
              <a:ext uri="{FF2B5EF4-FFF2-40B4-BE49-F238E27FC236}">
                <a16:creationId xmlns:a16="http://schemas.microsoft.com/office/drawing/2014/main" id="{61A7B45B-0730-487A-9837-D6AB741CD942}"/>
              </a:ext>
            </a:extLst>
          </p:cNvPr>
          <p:cNvSpPr/>
          <p:nvPr/>
        </p:nvSpPr>
        <p:spPr>
          <a:xfrm>
            <a:off x="6628631" y="2976664"/>
            <a:ext cx="5200072" cy="2174912"/>
          </a:xfrm>
          <a:prstGeom prst="homePlate">
            <a:avLst>
              <a:gd name="adj" fmla="val 4442"/>
            </a:avLst>
          </a:prstGeom>
          <a:solidFill>
            <a:schemeClr val="tx1">
              <a:lumMod val="6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2400" b="0" i="0" u="none" strike="noStrike" baseline="0" dirty="0">
                <a:solidFill>
                  <a:srgbClr val="FFFFFF"/>
                </a:solidFill>
                <a:latin typeface="Calibri" panose="020F0502020204030204" pitchFamily="34" charset="0"/>
              </a:rPr>
              <a:t>Es para un candidato que es sospechoso de participar en algún siniestro (hurto, vínculos ilícitos, acoso, </a:t>
            </a:r>
            <a:r>
              <a:rPr lang="es-ES" sz="2400" b="0" i="0" u="none" strike="noStrike" baseline="0" dirty="0" err="1">
                <a:solidFill>
                  <a:srgbClr val="FFFFFF"/>
                </a:solidFill>
                <a:latin typeface="Calibri" panose="020F0502020204030204" pitchFamily="34" charset="0"/>
              </a:rPr>
              <a:t>etc</a:t>
            </a:r>
            <a:r>
              <a:rPr lang="es-ES" sz="2400" b="0" i="0" u="none" strike="noStrike" baseline="0" dirty="0">
                <a:solidFill>
                  <a:srgbClr val="FFFFFF"/>
                </a:solidFill>
                <a:latin typeface="Calibri" panose="020F0502020204030204" pitchFamily="34" charset="0"/>
              </a:rPr>
              <a:t>).</a:t>
            </a:r>
            <a:endParaRPr lang="es-ES" sz="2400" b="1" dirty="0">
              <a:solidFill>
                <a:schemeClr val="tx1"/>
              </a:solidFill>
              <a:latin typeface="Calibri-Bold"/>
            </a:endParaRPr>
          </a:p>
        </p:txBody>
      </p:sp>
    </p:spTree>
    <p:extLst>
      <p:ext uri="{BB962C8B-B14F-4D97-AF65-F5344CB8AC3E}">
        <p14:creationId xmlns:p14="http://schemas.microsoft.com/office/powerpoint/2010/main" val="333792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BECC90-BA32-47BC-9301-68072AB6FDFF}"/>
              </a:ext>
            </a:extLst>
          </p:cNvPr>
          <p:cNvPicPr>
            <a:picLocks noChangeAspect="1"/>
          </p:cNvPicPr>
          <p:nvPr/>
        </p:nvPicPr>
        <p:blipFill rotWithShape="1">
          <a:blip r:embed="rId2"/>
          <a:srcRect l="10053" t="28228" r="14230" b="8652"/>
          <a:stretch/>
        </p:blipFill>
        <p:spPr>
          <a:xfrm>
            <a:off x="768484" y="680936"/>
            <a:ext cx="10690699" cy="5554494"/>
          </a:xfrm>
          <a:prstGeom prst="rect">
            <a:avLst/>
          </a:prstGeom>
        </p:spPr>
      </p:pic>
    </p:spTree>
    <p:extLst>
      <p:ext uri="{BB962C8B-B14F-4D97-AF65-F5344CB8AC3E}">
        <p14:creationId xmlns:p14="http://schemas.microsoft.com/office/powerpoint/2010/main" val="11247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7F39FE-DD8E-4CC5-8EC4-B0080B7C7B76}"/>
              </a:ext>
            </a:extLst>
          </p:cNvPr>
          <p:cNvSpPr>
            <a:spLocks noGrp="1"/>
          </p:cNvSpPr>
          <p:nvPr>
            <p:ph type="title"/>
          </p:nvPr>
        </p:nvSpPr>
        <p:spPr>
          <a:xfrm>
            <a:off x="684212" y="685799"/>
            <a:ext cx="3747111" cy="4892040"/>
          </a:xfrm>
        </p:spPr>
        <p:txBody>
          <a:bodyPr>
            <a:normAutofit/>
          </a:bodyPr>
          <a:lstStyle/>
          <a:p>
            <a:pPr algn="r"/>
            <a:br>
              <a:rPr lang="es-SV" b="1" dirty="0">
                <a:latin typeface="Candara-Bold"/>
              </a:rPr>
            </a:br>
            <a:br>
              <a:rPr lang="es-SV" b="1" dirty="0">
                <a:latin typeface="Candara-Bold"/>
              </a:rPr>
            </a:br>
            <a:r>
              <a:rPr lang="es-SV" b="1" dirty="0">
                <a:latin typeface="Century Gothic" panose="020B0502020202020204" pitchFamily="34" charset="0"/>
              </a:rPr>
              <a:t>Examinación Poligráfica</a:t>
            </a:r>
            <a:br>
              <a:rPr lang="es-SV" b="1" dirty="0">
                <a:latin typeface="Candara-Bold"/>
              </a:rPr>
            </a:br>
            <a:endParaRPr lang="es-SV" dirty="0"/>
          </a:p>
        </p:txBody>
      </p:sp>
      <p:cxnSp>
        <p:nvCxnSpPr>
          <p:cNvPr id="11" name="Straight Connector 1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3CCC2B93-54E1-4DD9-9942-C66189D715C3}"/>
              </a:ext>
            </a:extLst>
          </p:cNvPr>
          <p:cNvSpPr>
            <a:spLocks noGrp="1"/>
          </p:cNvSpPr>
          <p:nvPr>
            <p:ph idx="1"/>
          </p:nvPr>
        </p:nvSpPr>
        <p:spPr>
          <a:xfrm>
            <a:off x="4979962" y="685799"/>
            <a:ext cx="6288260" cy="4892040"/>
          </a:xfrm>
        </p:spPr>
        <p:txBody>
          <a:bodyPr>
            <a:noAutofit/>
          </a:bodyPr>
          <a:lstStyle/>
          <a:p>
            <a:pPr marL="0" indent="0" algn="just">
              <a:buNone/>
            </a:pPr>
            <a:r>
              <a:rPr lang="es-ES" sz="2800" dirty="0">
                <a:solidFill>
                  <a:schemeClr val="tx1"/>
                </a:solidFill>
                <a:latin typeface="Candara" panose="020E0502030303020204" pitchFamily="34" charset="0"/>
              </a:rPr>
              <a:t>Prueba psicofisiológica del engaño o del reconocimiento, </a:t>
            </a:r>
            <a:r>
              <a:rPr lang="es-SV" sz="2800" dirty="0">
                <a:solidFill>
                  <a:schemeClr val="tx1"/>
                </a:solidFill>
                <a:latin typeface="Candara" panose="020E0502030303020204" pitchFamily="34" charset="0"/>
              </a:rPr>
              <a:t>algunas veces referido como detector de mentiras como un </a:t>
            </a:r>
            <a:r>
              <a:rPr lang="es-ES" sz="2800" dirty="0">
                <a:solidFill>
                  <a:schemeClr val="tx1"/>
                </a:solidFill>
                <a:latin typeface="Candara" panose="020E0502030303020204" pitchFamily="34" charset="0"/>
              </a:rPr>
              <a:t>término de conveniencia. </a:t>
            </a:r>
          </a:p>
          <a:p>
            <a:pPr marL="0" indent="0" algn="just">
              <a:buNone/>
            </a:pPr>
            <a:r>
              <a:rPr lang="es-ES" sz="2800" dirty="0">
                <a:solidFill>
                  <a:schemeClr val="tx1"/>
                </a:solidFill>
                <a:latin typeface="Candara" panose="020E0502030303020204" pitchFamily="34" charset="0"/>
              </a:rPr>
              <a:t>La examinación poligráfica es una prueba estandarizada, basada en evidencia, del margen de incertidumbre o nivel de confianza que rodea a una conclusión categórica de engaño o de posesión de conocimiento o información relacionada con el asunto objetivo de evaluación.</a:t>
            </a:r>
            <a:endParaRPr lang="es-SV" sz="2800" dirty="0">
              <a:solidFill>
                <a:schemeClr val="tx1"/>
              </a:solidFill>
            </a:endParaRPr>
          </a:p>
        </p:txBody>
      </p:sp>
    </p:spTree>
    <p:extLst>
      <p:ext uri="{BB962C8B-B14F-4D97-AF65-F5344CB8AC3E}">
        <p14:creationId xmlns:p14="http://schemas.microsoft.com/office/powerpoint/2010/main" val="359570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C0294C-32CE-46FA-8BC2-DD9A8AD4DDE6}"/>
              </a:ext>
            </a:extLst>
          </p:cNvPr>
          <p:cNvSpPr>
            <a:spLocks noGrp="1"/>
          </p:cNvSpPr>
          <p:nvPr>
            <p:ph type="title"/>
          </p:nvPr>
        </p:nvSpPr>
        <p:spPr>
          <a:xfrm>
            <a:off x="640290" y="685800"/>
            <a:ext cx="4818656" cy="4603749"/>
          </a:xfrm>
        </p:spPr>
        <p:txBody>
          <a:bodyPr>
            <a:normAutofit/>
          </a:bodyPr>
          <a:lstStyle/>
          <a:p>
            <a:r>
              <a:rPr lang="es-ES" sz="4800" dirty="0">
                <a:latin typeface="ArialUnicodeMS"/>
              </a:rPr>
              <a:t>¿Qué es una prueba poligráfica?</a:t>
            </a:r>
            <a:br>
              <a:rPr lang="es-ES" sz="4800" dirty="0">
                <a:latin typeface="ArialUnicodeMS"/>
              </a:rPr>
            </a:br>
            <a:endParaRPr lang="es-SV" sz="4800" dirty="0"/>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9C4D38F-F0BA-4D5A-BBFE-670E6430FA31}"/>
              </a:ext>
            </a:extLst>
          </p:cNvPr>
          <p:cNvSpPr>
            <a:spLocks noGrp="1"/>
          </p:cNvSpPr>
          <p:nvPr>
            <p:ph idx="1"/>
          </p:nvPr>
        </p:nvSpPr>
        <p:spPr>
          <a:xfrm>
            <a:off x="6625651" y="685800"/>
            <a:ext cx="4878959" cy="4603750"/>
          </a:xfrm>
        </p:spPr>
        <p:txBody>
          <a:bodyPr>
            <a:normAutofit/>
          </a:bodyPr>
          <a:lstStyle/>
          <a:p>
            <a:pPr marL="0" indent="0" algn="just">
              <a:buNone/>
            </a:pPr>
            <a:r>
              <a:rPr lang="es-ES" sz="2800" dirty="0">
                <a:solidFill>
                  <a:schemeClr val="tx1"/>
                </a:solidFill>
                <a:latin typeface="Candara" panose="020E0502030303020204" pitchFamily="34" charset="0"/>
              </a:rPr>
              <a:t>Es una </a:t>
            </a:r>
            <a:r>
              <a:rPr lang="es-ES" sz="2800" b="1" i="1" dirty="0">
                <a:solidFill>
                  <a:schemeClr val="tx1"/>
                </a:solidFill>
                <a:latin typeface="Candara-BoldItalic"/>
              </a:rPr>
              <a:t>prueba estandarizada</a:t>
            </a:r>
            <a:r>
              <a:rPr lang="es-ES" sz="2800" dirty="0">
                <a:solidFill>
                  <a:schemeClr val="tx1"/>
                </a:solidFill>
                <a:latin typeface="Candara" panose="020E0502030303020204" pitchFamily="34" charset="0"/>
              </a:rPr>
              <a:t>, basada en evidencia, del </a:t>
            </a:r>
            <a:r>
              <a:rPr lang="es-ES" sz="2800" b="1" i="1" dirty="0">
                <a:solidFill>
                  <a:schemeClr val="tx1"/>
                </a:solidFill>
                <a:latin typeface="Candara-BoldItalic"/>
              </a:rPr>
              <a:t>margen de incertidumbre o nivel de confianza </a:t>
            </a:r>
            <a:r>
              <a:rPr lang="es-ES" sz="2800" dirty="0">
                <a:solidFill>
                  <a:schemeClr val="tx1"/>
                </a:solidFill>
                <a:latin typeface="Candara" panose="020E0502030303020204" pitchFamily="34" charset="0"/>
              </a:rPr>
              <a:t>que rodea a una </a:t>
            </a:r>
            <a:r>
              <a:rPr lang="es-ES" sz="2800" b="1" i="1" dirty="0">
                <a:solidFill>
                  <a:schemeClr val="tx1"/>
                </a:solidFill>
                <a:latin typeface="Candara-BoldItalic"/>
              </a:rPr>
              <a:t>conclusión categórica de engaño o de posesión de conocimiento o información </a:t>
            </a:r>
            <a:r>
              <a:rPr lang="es-ES" sz="2800" dirty="0">
                <a:solidFill>
                  <a:schemeClr val="tx1"/>
                </a:solidFill>
                <a:latin typeface="Candara" panose="020E0502030303020204" pitchFamily="34" charset="0"/>
              </a:rPr>
              <a:t>relacionada con el asunto objetivo de evaluación.</a:t>
            </a:r>
            <a:endParaRPr lang="es-SV" sz="2800" dirty="0">
              <a:solidFill>
                <a:schemeClr val="tx1"/>
              </a:solidFill>
            </a:endParaRPr>
          </a:p>
        </p:txBody>
      </p:sp>
    </p:spTree>
    <p:extLst>
      <p:ext uri="{BB962C8B-B14F-4D97-AF65-F5344CB8AC3E}">
        <p14:creationId xmlns:p14="http://schemas.microsoft.com/office/powerpoint/2010/main" val="413660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2B83B23-C4B4-43B2-A523-C42AFA1256A4}"/>
              </a:ext>
            </a:extLst>
          </p:cNvPr>
          <p:cNvSpPr>
            <a:spLocks noGrp="1"/>
          </p:cNvSpPr>
          <p:nvPr>
            <p:ph type="title"/>
          </p:nvPr>
        </p:nvSpPr>
        <p:spPr>
          <a:xfrm>
            <a:off x="684212" y="685799"/>
            <a:ext cx="3747111" cy="4892040"/>
          </a:xfrm>
        </p:spPr>
        <p:txBody>
          <a:bodyPr>
            <a:normAutofit/>
          </a:bodyPr>
          <a:lstStyle/>
          <a:p>
            <a:pPr algn="r"/>
            <a:r>
              <a:rPr lang="es-SV" b="1" dirty="0">
                <a:latin typeface="Candara-Bold"/>
              </a:rPr>
              <a:t>Examinación Poligráfica:</a:t>
            </a:r>
            <a:br>
              <a:rPr lang="es-SV" b="1" dirty="0">
                <a:latin typeface="Candara-Bold"/>
              </a:rPr>
            </a:br>
            <a:endParaRPr lang="es-SV" dirty="0"/>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814A491-79A5-4FA8-80CD-BC582B4AE761}"/>
              </a:ext>
            </a:extLst>
          </p:cNvPr>
          <p:cNvSpPr>
            <a:spLocks noGrp="1"/>
          </p:cNvSpPr>
          <p:nvPr>
            <p:ph idx="1"/>
          </p:nvPr>
        </p:nvSpPr>
        <p:spPr>
          <a:xfrm>
            <a:off x="4979962" y="685799"/>
            <a:ext cx="6288260" cy="4892040"/>
          </a:xfrm>
        </p:spPr>
        <p:txBody>
          <a:bodyPr>
            <a:normAutofit/>
          </a:bodyPr>
          <a:lstStyle/>
          <a:p>
            <a:pPr marL="0" indent="0" algn="just">
              <a:buNone/>
            </a:pPr>
            <a:r>
              <a:rPr lang="es-ES" sz="2800" dirty="0">
                <a:solidFill>
                  <a:schemeClr val="tx1"/>
                </a:solidFill>
                <a:latin typeface="Candara" panose="020E0502030303020204" pitchFamily="34" charset="0"/>
              </a:rPr>
              <a:t>Los datos de prueba son una combinación de proxis fisiológicas que se ha demostrado que varían significativamente ante diferentes tipos de estímulo de prueba en función del engaño o veracidad, en respuesta a los estímulos relevantes objetivo de investigación.</a:t>
            </a:r>
            <a:endParaRPr lang="es-SV" sz="2800" dirty="0">
              <a:solidFill>
                <a:schemeClr val="tx1"/>
              </a:solidFill>
            </a:endParaRPr>
          </a:p>
        </p:txBody>
      </p:sp>
    </p:spTree>
    <p:extLst>
      <p:ext uri="{BB962C8B-B14F-4D97-AF65-F5344CB8AC3E}">
        <p14:creationId xmlns:p14="http://schemas.microsoft.com/office/powerpoint/2010/main" val="81366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1B2D9A-F93B-4E95-B82F-4302E5577010}"/>
              </a:ext>
            </a:extLst>
          </p:cNvPr>
          <p:cNvSpPr>
            <a:spLocks noGrp="1"/>
          </p:cNvSpPr>
          <p:nvPr>
            <p:ph type="title"/>
          </p:nvPr>
        </p:nvSpPr>
        <p:spPr>
          <a:xfrm>
            <a:off x="640290" y="685800"/>
            <a:ext cx="4818656" cy="4603749"/>
          </a:xfrm>
        </p:spPr>
        <p:txBody>
          <a:bodyPr>
            <a:normAutofit/>
          </a:bodyPr>
          <a:lstStyle/>
          <a:p>
            <a:pPr algn="r">
              <a:lnSpc>
                <a:spcPct val="90000"/>
              </a:lnSpc>
            </a:pPr>
            <a:br>
              <a:rPr lang="es-SV" dirty="0">
                <a:latin typeface="ArialUnicodeMS"/>
              </a:rPr>
            </a:br>
            <a:br>
              <a:rPr lang="es-SV" dirty="0">
                <a:latin typeface="ArialUnicodeMS"/>
              </a:rPr>
            </a:br>
            <a:br>
              <a:rPr lang="es-SV" dirty="0">
                <a:latin typeface="ArialUnicodeMS"/>
              </a:rPr>
            </a:br>
            <a:r>
              <a:rPr lang="es-SV">
                <a:latin typeface="ArialUnicodeMS"/>
              </a:rPr>
              <a:t>Entonces ¿Cómo podemos definir Poligrafía?</a:t>
            </a:r>
            <a:br>
              <a:rPr lang="es-SV" dirty="0">
                <a:latin typeface="ArialUnicodeMS"/>
              </a:rPr>
            </a:br>
            <a:br>
              <a:rPr lang="es-SV" dirty="0">
                <a:latin typeface="ArialUnicodeMS"/>
              </a:rPr>
            </a:br>
            <a:endParaRPr lang="es-SV"/>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A85C9F4-FF16-42E8-8E1A-EFA3A58943D9}"/>
              </a:ext>
            </a:extLst>
          </p:cNvPr>
          <p:cNvSpPr>
            <a:spLocks noGrp="1"/>
          </p:cNvSpPr>
          <p:nvPr>
            <p:ph idx="1"/>
          </p:nvPr>
        </p:nvSpPr>
        <p:spPr>
          <a:xfrm>
            <a:off x="6625651" y="685800"/>
            <a:ext cx="4878959" cy="4603750"/>
          </a:xfrm>
        </p:spPr>
        <p:txBody>
          <a:bodyPr>
            <a:normAutofit/>
          </a:bodyPr>
          <a:lstStyle/>
          <a:p>
            <a:pPr marL="0" indent="0">
              <a:buNone/>
            </a:pPr>
            <a:endParaRPr lang="es-ES" dirty="0">
              <a:solidFill>
                <a:schemeClr val="tx1"/>
              </a:solidFill>
              <a:latin typeface="Candara" panose="020E0502030303020204" pitchFamily="34" charset="0"/>
            </a:endParaRPr>
          </a:p>
          <a:p>
            <a:pPr marL="0" indent="0" algn="just">
              <a:buNone/>
            </a:pPr>
            <a:r>
              <a:rPr lang="es-ES" sz="2800" dirty="0">
                <a:solidFill>
                  <a:schemeClr val="tx1"/>
                </a:solidFill>
                <a:latin typeface="Candara" panose="020E0502030303020204" pitchFamily="34" charset="0"/>
              </a:rPr>
              <a:t>Como una </a:t>
            </a:r>
            <a:r>
              <a:rPr lang="es-ES" sz="2800" b="1" i="1" dirty="0">
                <a:solidFill>
                  <a:schemeClr val="tx1"/>
                </a:solidFill>
                <a:latin typeface="Candara-BoldItalic"/>
              </a:rPr>
              <a:t>prueba probabilística </a:t>
            </a:r>
            <a:r>
              <a:rPr lang="es-ES" sz="2800" dirty="0">
                <a:solidFill>
                  <a:schemeClr val="tx1"/>
                </a:solidFill>
                <a:latin typeface="Candara" panose="020E0502030303020204" pitchFamily="34" charset="0"/>
              </a:rPr>
              <a:t>que </a:t>
            </a:r>
            <a:r>
              <a:rPr lang="es-SV" sz="2800" b="1" i="1" dirty="0">
                <a:solidFill>
                  <a:schemeClr val="tx1"/>
                </a:solidFill>
                <a:latin typeface="Candara-BoldItalic"/>
              </a:rPr>
              <a:t>correlaciona </a:t>
            </a:r>
            <a:r>
              <a:rPr lang="es-SV" sz="2800" dirty="0">
                <a:solidFill>
                  <a:schemeClr val="tx1"/>
                </a:solidFill>
                <a:latin typeface="Candara" panose="020E0502030303020204" pitchFamily="34" charset="0"/>
              </a:rPr>
              <a:t>estadísticamente </a:t>
            </a:r>
            <a:r>
              <a:rPr lang="es-SV" sz="2800" b="1" i="1" dirty="0">
                <a:solidFill>
                  <a:schemeClr val="tx1"/>
                </a:solidFill>
                <a:latin typeface="Candara-BoldItalic"/>
              </a:rPr>
              <a:t>respuestas </a:t>
            </a:r>
            <a:r>
              <a:rPr lang="es-ES" sz="2800" b="1" i="1" dirty="0">
                <a:solidFill>
                  <a:schemeClr val="tx1"/>
                </a:solidFill>
                <a:latin typeface="Candara-BoldItalic"/>
              </a:rPr>
              <a:t>fisiológicas autónomas </a:t>
            </a:r>
            <a:r>
              <a:rPr lang="es-ES" sz="2800" dirty="0">
                <a:solidFill>
                  <a:schemeClr val="tx1"/>
                </a:solidFill>
                <a:latin typeface="Candara" panose="020E0502030303020204" pitchFamily="34" charset="0"/>
              </a:rPr>
              <a:t>a función del criterio de </a:t>
            </a:r>
            <a:r>
              <a:rPr lang="es-ES" sz="2800" b="1" i="1" dirty="0">
                <a:solidFill>
                  <a:schemeClr val="tx1"/>
                </a:solidFill>
                <a:latin typeface="Candara-BoldItalic"/>
              </a:rPr>
              <a:t>veracidad o engaño </a:t>
            </a:r>
            <a:r>
              <a:rPr lang="es-ES" sz="2800" dirty="0">
                <a:solidFill>
                  <a:schemeClr val="tx1"/>
                </a:solidFill>
                <a:latin typeface="Candara" panose="020E0502030303020204" pitchFamily="34" charset="0"/>
              </a:rPr>
              <a:t>(data proxy) </a:t>
            </a:r>
            <a:r>
              <a:rPr lang="es-ES" sz="2800" b="1" i="1" dirty="0">
                <a:solidFill>
                  <a:schemeClr val="tx1"/>
                </a:solidFill>
                <a:latin typeface="Candara-BoldItalic"/>
              </a:rPr>
              <a:t>ante un </a:t>
            </a:r>
            <a:r>
              <a:rPr lang="es-SV" sz="2800" b="1" i="1" dirty="0">
                <a:solidFill>
                  <a:schemeClr val="tx1"/>
                </a:solidFill>
                <a:latin typeface="Candara-BoldItalic"/>
              </a:rPr>
              <a:t>estímulo presentado.</a:t>
            </a:r>
            <a:endParaRPr lang="es-SV" sz="2800" dirty="0">
              <a:solidFill>
                <a:schemeClr val="tx1"/>
              </a:solidFill>
            </a:endParaRPr>
          </a:p>
        </p:txBody>
      </p:sp>
    </p:spTree>
    <p:extLst>
      <p:ext uri="{BB962C8B-B14F-4D97-AF65-F5344CB8AC3E}">
        <p14:creationId xmlns:p14="http://schemas.microsoft.com/office/powerpoint/2010/main" val="279657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9594D1-B036-4E41-BDA9-E23E5FA67856}"/>
              </a:ext>
            </a:extLst>
          </p:cNvPr>
          <p:cNvSpPr>
            <a:spLocks noGrp="1"/>
          </p:cNvSpPr>
          <p:nvPr>
            <p:ph type="title"/>
          </p:nvPr>
        </p:nvSpPr>
        <p:spPr>
          <a:xfrm>
            <a:off x="684212" y="685799"/>
            <a:ext cx="3747111" cy="4892040"/>
          </a:xfrm>
        </p:spPr>
        <p:txBody>
          <a:bodyPr>
            <a:normAutofit/>
          </a:bodyPr>
          <a:lstStyle/>
          <a:p>
            <a:r>
              <a:rPr lang="es-SV" dirty="0">
                <a:latin typeface="ArialUnicodeMS"/>
              </a:rPr>
              <a:t>¿Qué medimos en poligrafía?</a:t>
            </a:r>
            <a:endParaRPr lang="es-SV" dirty="0"/>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9DD32BB-63FD-47F7-8382-ACC49B59B280}"/>
              </a:ext>
            </a:extLst>
          </p:cNvPr>
          <p:cNvSpPr>
            <a:spLocks noGrp="1"/>
          </p:cNvSpPr>
          <p:nvPr>
            <p:ph idx="1"/>
          </p:nvPr>
        </p:nvSpPr>
        <p:spPr>
          <a:xfrm>
            <a:off x="4979962" y="685799"/>
            <a:ext cx="6288260" cy="4892040"/>
          </a:xfrm>
        </p:spPr>
        <p:txBody>
          <a:bodyPr>
            <a:noAutofit/>
          </a:bodyPr>
          <a:lstStyle/>
          <a:p>
            <a:pPr marL="0" indent="0" algn="just">
              <a:buNone/>
            </a:pPr>
            <a:r>
              <a:rPr lang="es-ES" sz="2800" dirty="0">
                <a:solidFill>
                  <a:schemeClr val="tx1"/>
                </a:solidFill>
                <a:latin typeface="Candara" panose="020E0502030303020204" pitchFamily="34" charset="0"/>
              </a:rPr>
              <a:t>Aunque las </a:t>
            </a:r>
            <a:r>
              <a:rPr lang="es-ES" sz="2800" b="1" i="1" dirty="0">
                <a:solidFill>
                  <a:schemeClr val="tx1"/>
                </a:solidFill>
                <a:latin typeface="Candara-BoldItalic"/>
              </a:rPr>
              <a:t>mentiras </a:t>
            </a:r>
            <a:r>
              <a:rPr lang="es-ES" sz="2800" dirty="0">
                <a:solidFill>
                  <a:schemeClr val="tx1"/>
                </a:solidFill>
                <a:latin typeface="Candara" panose="020E0502030303020204" pitchFamily="34" charset="0"/>
              </a:rPr>
              <a:t>per se </a:t>
            </a:r>
            <a:r>
              <a:rPr lang="es-ES" sz="2800" b="1" i="1" dirty="0">
                <a:solidFill>
                  <a:schemeClr val="tx1"/>
                </a:solidFill>
                <a:latin typeface="Candara-BoldItalic"/>
              </a:rPr>
              <a:t>no se pueden medir </a:t>
            </a:r>
            <a:r>
              <a:rPr lang="es-ES" sz="2800" dirty="0">
                <a:solidFill>
                  <a:schemeClr val="tx1"/>
                </a:solidFill>
                <a:latin typeface="Candara" panose="020E0502030303020204" pitchFamily="34" charset="0"/>
              </a:rPr>
              <a:t>de la misma manera que una sustancia física.</a:t>
            </a:r>
          </a:p>
          <a:p>
            <a:pPr marL="0" indent="0" algn="just">
              <a:buNone/>
            </a:pPr>
            <a:br>
              <a:rPr lang="es-ES" sz="2800" dirty="0">
                <a:solidFill>
                  <a:schemeClr val="tx1"/>
                </a:solidFill>
                <a:latin typeface="Candara" panose="020E0502030303020204" pitchFamily="34" charset="0"/>
              </a:rPr>
            </a:br>
            <a:r>
              <a:rPr lang="es-SV" sz="2800" dirty="0">
                <a:solidFill>
                  <a:schemeClr val="tx1"/>
                </a:solidFill>
                <a:latin typeface="Candara" panose="020E0502030303020204" pitchFamily="34" charset="0"/>
              </a:rPr>
              <a:t>Se ha </a:t>
            </a:r>
            <a:r>
              <a:rPr lang="es-SV" sz="2800" b="1" i="1" dirty="0">
                <a:solidFill>
                  <a:schemeClr val="tx1"/>
                </a:solidFill>
                <a:latin typeface="Candara-BoldItalic"/>
              </a:rPr>
              <a:t>demostrado </a:t>
            </a:r>
            <a:r>
              <a:rPr lang="es-SV" sz="2800" dirty="0">
                <a:solidFill>
                  <a:schemeClr val="tx1"/>
                </a:solidFill>
                <a:latin typeface="Candara" panose="020E0502030303020204" pitchFamily="34" charset="0"/>
              </a:rPr>
              <a:t>que distintas </a:t>
            </a:r>
            <a:r>
              <a:rPr lang="es-SV" sz="2800" b="1" i="1" dirty="0">
                <a:solidFill>
                  <a:schemeClr val="tx1"/>
                </a:solidFill>
                <a:latin typeface="Candara-BoldItalic"/>
              </a:rPr>
              <a:t>respuestas fisiológicas </a:t>
            </a:r>
            <a:r>
              <a:rPr lang="es-SV" sz="2800" dirty="0">
                <a:solidFill>
                  <a:schemeClr val="tx1"/>
                </a:solidFill>
                <a:latin typeface="Candara" panose="020E0502030303020204" pitchFamily="34" charset="0"/>
              </a:rPr>
              <a:t>mesurables están </a:t>
            </a:r>
            <a:r>
              <a:rPr lang="es-SV" sz="2800" b="1" i="1" dirty="0">
                <a:solidFill>
                  <a:schemeClr val="tx1"/>
                </a:solidFill>
                <a:latin typeface="Candara-BoldItalic"/>
              </a:rPr>
              <a:t>correlacionadas estadísticamente con </a:t>
            </a:r>
            <a:r>
              <a:rPr lang="es-ES" sz="2800" b="1" i="1" dirty="0">
                <a:solidFill>
                  <a:schemeClr val="tx1"/>
                </a:solidFill>
                <a:latin typeface="Candara-BoldItalic"/>
              </a:rPr>
              <a:t>diferencias en la fuerza de respuesta ante diferentes estímulos de prueba </a:t>
            </a:r>
            <a:r>
              <a:rPr lang="es-ES" sz="2800" dirty="0">
                <a:solidFill>
                  <a:schemeClr val="tx1"/>
                </a:solidFill>
                <a:latin typeface="Candara" panose="020E0502030303020204" pitchFamily="34" charset="0"/>
              </a:rPr>
              <a:t>como una función del criterio de estado de </a:t>
            </a:r>
            <a:r>
              <a:rPr lang="es-SV" sz="2800" b="1" i="1" dirty="0">
                <a:solidFill>
                  <a:schemeClr val="tx1"/>
                </a:solidFill>
                <a:latin typeface="Candara-BoldItalic"/>
              </a:rPr>
              <a:t>engaño y veracidad.</a:t>
            </a:r>
            <a:endParaRPr lang="es-SV" sz="2800" dirty="0">
              <a:solidFill>
                <a:schemeClr val="tx1"/>
              </a:solidFill>
            </a:endParaRPr>
          </a:p>
        </p:txBody>
      </p:sp>
    </p:spTree>
    <p:extLst>
      <p:ext uri="{BB962C8B-B14F-4D97-AF65-F5344CB8AC3E}">
        <p14:creationId xmlns:p14="http://schemas.microsoft.com/office/powerpoint/2010/main" val="32483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5A3D5-4681-4C28-B54E-D10A6FE9AD2F}"/>
              </a:ext>
            </a:extLst>
          </p:cNvPr>
          <p:cNvSpPr>
            <a:spLocks noGrp="1"/>
          </p:cNvSpPr>
          <p:nvPr>
            <p:ph type="title"/>
          </p:nvPr>
        </p:nvSpPr>
        <p:spPr>
          <a:xfrm>
            <a:off x="838200" y="365126"/>
            <a:ext cx="10515600" cy="6142207"/>
          </a:xfrm>
        </p:spPr>
        <p:txBody>
          <a:bodyPr>
            <a:normAutofit fontScale="90000"/>
          </a:bodyPr>
          <a:lstStyle/>
          <a:p>
            <a:br>
              <a:rPr lang="es-SV" sz="1800" dirty="0">
                <a:solidFill>
                  <a:srgbClr val="000000"/>
                </a:solidFill>
                <a:latin typeface="Century Gothic" panose="020B0502020202020204" pitchFamily="34" charset="0"/>
              </a:rPr>
            </a:br>
            <a:br>
              <a:rPr lang="es-SV" sz="1800" dirty="0">
                <a:latin typeface="Century Gothic" panose="020B0502020202020204" pitchFamily="34" charset="0"/>
              </a:rPr>
            </a:br>
            <a:r>
              <a:rPr lang="es-ES" sz="2000" dirty="0">
                <a:latin typeface="Century Gothic" panose="020B0502020202020204" pitchFamily="34" charset="0"/>
              </a:rPr>
              <a:t>El criterio principal de descalificación es la admisión del aspirante de actividades ilícitas o información que contradiga las políticas o normas de su empresa. </a:t>
            </a:r>
            <a:br>
              <a:rPr lang="es-ES" sz="2000" dirty="0">
                <a:latin typeface="Century Gothic" panose="020B0502020202020204" pitchFamily="34" charset="0"/>
              </a:rPr>
            </a:br>
            <a:br>
              <a:rPr lang="es-ES" sz="2000" dirty="0">
                <a:latin typeface="Century Gothic" panose="020B0502020202020204" pitchFamily="34" charset="0"/>
              </a:rPr>
            </a:br>
            <a:br>
              <a:rPr lang="es-ES" sz="2000" dirty="0">
                <a:latin typeface="Century Gothic" panose="020B0502020202020204" pitchFamily="34" charset="0"/>
              </a:rPr>
            </a:br>
            <a:r>
              <a:rPr lang="es-ES" sz="2000" dirty="0">
                <a:latin typeface="Wingdings" panose="05000000000000000000" pitchFamily="2" charset="2"/>
              </a:rPr>
              <a:t></a:t>
            </a:r>
            <a:r>
              <a:rPr lang="es-ES" sz="2000" dirty="0">
                <a:latin typeface="Century Gothic" panose="020B0502020202020204" pitchFamily="34" charset="0"/>
              </a:rPr>
              <a:t>Nuestros </a:t>
            </a:r>
            <a:r>
              <a:rPr lang="es-ES" sz="2000" dirty="0" err="1">
                <a:latin typeface="Century Gothic" panose="020B0502020202020204" pitchFamily="34" charset="0"/>
              </a:rPr>
              <a:t>Poligrafistas</a:t>
            </a:r>
            <a:r>
              <a:rPr lang="es-ES" sz="2000" dirty="0">
                <a:latin typeface="Century Gothic" panose="020B0502020202020204" pitchFamily="34" charset="0"/>
              </a:rPr>
              <a:t> cuentan con certificación de la American </a:t>
            </a:r>
            <a:r>
              <a:rPr lang="es-ES" sz="2000" dirty="0" err="1">
                <a:latin typeface="Century Gothic" panose="020B0502020202020204" pitchFamily="34" charset="0"/>
              </a:rPr>
              <a:t>Polygraph</a:t>
            </a:r>
            <a:r>
              <a:rPr lang="es-ES" sz="2000" dirty="0">
                <a:latin typeface="Century Gothic" panose="020B0502020202020204" pitchFamily="34" charset="0"/>
              </a:rPr>
              <a:t> </a:t>
            </a:r>
            <a:r>
              <a:rPr lang="es-ES" sz="2000" dirty="0" err="1">
                <a:latin typeface="Century Gothic" panose="020B0502020202020204" pitchFamily="34" charset="0"/>
              </a:rPr>
              <a:t>Association</a:t>
            </a:r>
            <a:r>
              <a:rPr lang="es-ES" sz="2000" dirty="0">
                <a:latin typeface="Century Gothic" panose="020B0502020202020204" pitchFamily="34" charset="0"/>
              </a:rPr>
              <a:t> (APA),formación y experiencia en técnicas de interrogatorio y entrevista, investigación criminal y seguridad. </a:t>
            </a:r>
            <a:br>
              <a:rPr lang="es-ES" sz="2000" dirty="0">
                <a:latin typeface="Century Gothic" panose="020B0502020202020204" pitchFamily="34" charset="0"/>
              </a:rPr>
            </a:br>
            <a:br>
              <a:rPr lang="es-ES" sz="2000" dirty="0">
                <a:latin typeface="Century Gothic" panose="020B0502020202020204" pitchFamily="34" charset="0"/>
              </a:rPr>
            </a:br>
            <a:br>
              <a:rPr lang="es-ES" sz="2000" dirty="0">
                <a:latin typeface="Century Gothic" panose="020B0502020202020204" pitchFamily="34" charset="0"/>
              </a:rPr>
            </a:br>
            <a:r>
              <a:rPr lang="es-ES" sz="2000" dirty="0">
                <a:latin typeface="Wingdings" panose="05000000000000000000" pitchFamily="2" charset="2"/>
              </a:rPr>
              <a:t></a:t>
            </a:r>
            <a:r>
              <a:rPr lang="es-ES" sz="2000" dirty="0">
                <a:latin typeface="Century Gothic" panose="020B0502020202020204" pitchFamily="34" charset="0"/>
              </a:rPr>
              <a:t>La información obtenida durante la evaluación poligráfica es verificada y confirmada mediante bases de información personal. </a:t>
            </a:r>
            <a:br>
              <a:rPr lang="es-ES" sz="2000" dirty="0">
                <a:latin typeface="Century Gothic" panose="020B0502020202020204" pitchFamily="34" charset="0"/>
              </a:rPr>
            </a:br>
            <a:br>
              <a:rPr lang="es-ES" sz="2000" dirty="0">
                <a:latin typeface="Century Gothic" panose="020B0502020202020204" pitchFamily="34" charset="0"/>
              </a:rPr>
            </a:br>
            <a:br>
              <a:rPr lang="es-ES" sz="2000" dirty="0">
                <a:latin typeface="Century Gothic" panose="020B0502020202020204" pitchFamily="34" charset="0"/>
              </a:rPr>
            </a:br>
            <a:r>
              <a:rPr lang="es-ES" sz="2000" dirty="0">
                <a:latin typeface="Wingdings" panose="05000000000000000000" pitchFamily="2" charset="2"/>
              </a:rPr>
              <a:t></a:t>
            </a:r>
            <a:r>
              <a:rPr lang="es-ES" sz="2000" dirty="0">
                <a:latin typeface="Century Gothic" panose="020B0502020202020204" pitchFamily="34" charset="0"/>
              </a:rPr>
              <a:t>En las investigaciones especificas se reconstruyen los hechos mediante una investigación a los presuntos responsables de los sucesos o fraudes, cada caso es tratado por un Psico fisiólogo Forense quien mediante técnicas de entrevista e interrogatorio podrá establecer los hechos; materializando una confesión luego de distintas estimulaciones psicológicas que generen reacciones físicas perceptibles por el técnico en cada una de las etapas de la sesión de evaluación poligráfica. </a:t>
            </a:r>
            <a:br>
              <a:rPr lang="es-ES" sz="2000" dirty="0">
                <a:latin typeface="Century Gothic" panose="020B0502020202020204" pitchFamily="34" charset="0"/>
              </a:rPr>
            </a:br>
            <a:endParaRPr lang="es-SV" sz="2000" dirty="0"/>
          </a:p>
        </p:txBody>
      </p:sp>
    </p:spTree>
    <p:extLst>
      <p:ext uri="{BB962C8B-B14F-4D97-AF65-F5344CB8AC3E}">
        <p14:creationId xmlns:p14="http://schemas.microsoft.com/office/powerpoint/2010/main" val="208489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96DEB-A846-4AC3-9C31-EA6926C5EDB3}"/>
              </a:ext>
            </a:extLst>
          </p:cNvPr>
          <p:cNvSpPr>
            <a:spLocks noGrp="1"/>
          </p:cNvSpPr>
          <p:nvPr>
            <p:ph type="title"/>
          </p:nvPr>
        </p:nvSpPr>
        <p:spPr>
          <a:xfrm>
            <a:off x="838200" y="365125"/>
            <a:ext cx="10515600" cy="6159962"/>
          </a:xfrm>
        </p:spPr>
        <p:txBody>
          <a:bodyPr>
            <a:normAutofit/>
          </a:bodyPr>
          <a:lstStyle/>
          <a:p>
            <a:pPr algn="l"/>
            <a:r>
              <a:rPr lang="es-SV" sz="3600" dirty="0">
                <a:latin typeface="ArialUnicodeMS"/>
              </a:rPr>
              <a:t>¿Qué medimos en poligrafía?</a:t>
            </a:r>
            <a:br>
              <a:rPr lang="es-SV" sz="3600" dirty="0">
                <a:latin typeface="ArialUnicodeMS"/>
              </a:rPr>
            </a:br>
            <a:br>
              <a:rPr lang="es-SV" sz="3600" dirty="0">
                <a:latin typeface="ArialUnicodeMS"/>
              </a:rPr>
            </a:br>
            <a:r>
              <a:rPr lang="es-SV" sz="2800" b="1" dirty="0">
                <a:latin typeface="Candara-Bold"/>
              </a:rPr>
              <a:t>Estímulo</a:t>
            </a:r>
            <a:br>
              <a:rPr lang="es-SV" sz="2800" b="1" dirty="0">
                <a:latin typeface="Candara-Bold"/>
              </a:rPr>
            </a:br>
            <a:br>
              <a:rPr lang="es-SV" sz="2800" b="1" dirty="0">
                <a:latin typeface="Candara-Bold"/>
              </a:rPr>
            </a:br>
            <a:r>
              <a:rPr lang="es-SV" sz="2800" b="1" dirty="0">
                <a:latin typeface="Candara-Bold"/>
              </a:rPr>
              <a:t>Respuesta fisiológica autónoma</a:t>
            </a:r>
            <a:br>
              <a:rPr lang="es-SV" sz="2800" b="1" dirty="0">
                <a:latin typeface="Candara-Bold"/>
              </a:rPr>
            </a:br>
            <a:br>
              <a:rPr lang="es-SV" sz="2800" b="1" dirty="0">
                <a:latin typeface="Candara-Bold"/>
              </a:rPr>
            </a:br>
            <a:r>
              <a:rPr lang="es-SV" sz="2800" b="1" dirty="0">
                <a:latin typeface="Candara-Bold"/>
              </a:rPr>
              <a:t>Data Proxy</a:t>
            </a:r>
            <a:br>
              <a:rPr lang="es-SV" sz="2800" b="1" dirty="0">
                <a:latin typeface="Candara-Bold"/>
              </a:rPr>
            </a:br>
            <a:br>
              <a:rPr lang="es-SV" sz="2800" b="1" dirty="0">
                <a:latin typeface="Candara-Bold"/>
              </a:rPr>
            </a:br>
            <a:r>
              <a:rPr lang="es-SV" sz="2800" b="1" dirty="0">
                <a:latin typeface="Candara-Bold"/>
              </a:rPr>
              <a:t>Data normativa</a:t>
            </a:r>
            <a:endParaRPr lang="es-SV" sz="2800" dirty="0"/>
          </a:p>
        </p:txBody>
      </p:sp>
    </p:spTree>
    <p:extLst>
      <p:ext uri="{BB962C8B-B14F-4D97-AF65-F5344CB8AC3E}">
        <p14:creationId xmlns:p14="http://schemas.microsoft.com/office/powerpoint/2010/main" val="3785406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FBE35-F52D-4FB5-9591-FB8B9A99DD76}"/>
              </a:ext>
            </a:extLst>
          </p:cNvPr>
          <p:cNvSpPr>
            <a:spLocks noGrp="1"/>
          </p:cNvSpPr>
          <p:nvPr>
            <p:ph type="title"/>
          </p:nvPr>
        </p:nvSpPr>
        <p:spPr>
          <a:xfrm>
            <a:off x="838200" y="-221673"/>
            <a:ext cx="10515600" cy="1912361"/>
          </a:xfrm>
        </p:spPr>
        <p:txBody>
          <a:bodyPr>
            <a:normAutofit/>
          </a:bodyPr>
          <a:lstStyle/>
          <a:p>
            <a:r>
              <a:rPr lang="es-SV" sz="3600" dirty="0">
                <a:latin typeface="ArialUnicodeMS"/>
              </a:rPr>
              <a:t>Probabilidad de error</a:t>
            </a:r>
            <a:endParaRPr lang="es-SV" sz="3600" dirty="0"/>
          </a:p>
        </p:txBody>
      </p:sp>
      <p:sp>
        <p:nvSpPr>
          <p:cNvPr id="3" name="Marcador de contenido 2">
            <a:extLst>
              <a:ext uri="{FF2B5EF4-FFF2-40B4-BE49-F238E27FC236}">
                <a16:creationId xmlns:a16="http://schemas.microsoft.com/office/drawing/2014/main" id="{D126CAF3-87A1-4A33-8F49-75D9A9AA05B8}"/>
              </a:ext>
            </a:extLst>
          </p:cNvPr>
          <p:cNvSpPr>
            <a:spLocks noGrp="1"/>
          </p:cNvSpPr>
          <p:nvPr>
            <p:ph idx="1"/>
          </p:nvPr>
        </p:nvSpPr>
        <p:spPr>
          <a:xfrm>
            <a:off x="838200" y="1006765"/>
            <a:ext cx="10515600" cy="5170199"/>
          </a:xfrm>
        </p:spPr>
        <p:txBody>
          <a:bodyPr>
            <a:noAutofit/>
          </a:bodyPr>
          <a:lstStyle/>
          <a:p>
            <a:pPr marL="0" indent="0" algn="just">
              <a:buNone/>
            </a:pPr>
            <a:endParaRPr lang="es-SV" b="0" i="1" u="none" strike="noStrike" baseline="0" dirty="0">
              <a:latin typeface="Candara-Italic"/>
            </a:endParaRPr>
          </a:p>
          <a:p>
            <a:pPr marL="0" indent="0" algn="just">
              <a:buNone/>
            </a:pPr>
            <a:endParaRPr lang="es-SV" sz="2400" b="0" i="1" u="none" strike="noStrike" baseline="0" dirty="0">
              <a:solidFill>
                <a:schemeClr val="tx1"/>
              </a:solidFill>
              <a:latin typeface="Candara-Italic"/>
            </a:endParaRPr>
          </a:p>
          <a:p>
            <a:pPr marL="0" indent="0" algn="just">
              <a:buNone/>
            </a:pPr>
            <a:r>
              <a:rPr lang="es-SV" sz="2400" b="0" i="1" u="none" strike="noStrike" baseline="0" dirty="0">
                <a:solidFill>
                  <a:schemeClr val="tx1"/>
                </a:solidFill>
                <a:latin typeface="Candara-Italic"/>
              </a:rPr>
              <a:t>Falso Positivo: </a:t>
            </a:r>
          </a:p>
          <a:p>
            <a:pPr marL="0" indent="0" algn="just">
              <a:buNone/>
            </a:pPr>
            <a:r>
              <a:rPr lang="es-ES" sz="2400" b="0" i="0" u="none" strike="noStrike" baseline="0" dirty="0">
                <a:solidFill>
                  <a:schemeClr val="tx1"/>
                </a:solidFill>
                <a:latin typeface="Candara" panose="020E0502030303020204" pitchFamily="34" charset="0"/>
              </a:rPr>
              <a:t>La detección falsa de algo que realmente no está presente. En PDD, es la decisión incorrecta de que el examinado engañó. También llamado un error Tipo‐1</a:t>
            </a:r>
          </a:p>
          <a:p>
            <a:pPr marL="0" indent="0" algn="just">
              <a:buNone/>
            </a:pPr>
            <a:r>
              <a:rPr lang="es-SV" sz="2400" b="1" i="0" u="none" strike="noStrike" baseline="0" dirty="0">
                <a:solidFill>
                  <a:schemeClr val="tx1"/>
                </a:solidFill>
                <a:effectLst>
                  <a:outerShdw blurRad="38100" dist="38100" dir="2700000" algn="tl">
                    <a:srgbClr val="000000">
                      <a:alpha val="43137"/>
                    </a:srgbClr>
                  </a:outerShdw>
                </a:effectLst>
                <a:latin typeface="Candara" panose="020E0502030303020204" pitchFamily="34" charset="0"/>
              </a:rPr>
              <a:t>Se determina al veraz como no veraz.</a:t>
            </a:r>
          </a:p>
          <a:p>
            <a:pPr marL="0" indent="0" algn="just">
              <a:buNone/>
            </a:pPr>
            <a:r>
              <a:rPr lang="es-SV" sz="2400" b="0" i="1" u="none" strike="noStrike" baseline="0" dirty="0">
                <a:solidFill>
                  <a:schemeClr val="tx1"/>
                </a:solidFill>
                <a:latin typeface="Candara-Italic"/>
              </a:rPr>
              <a:t>Falso negativo:</a:t>
            </a:r>
          </a:p>
          <a:p>
            <a:pPr marL="0" indent="0" algn="just">
              <a:buNone/>
            </a:pPr>
            <a:r>
              <a:rPr lang="es-ES" sz="2400" b="0" i="0" u="none" strike="noStrike" baseline="0" dirty="0">
                <a:solidFill>
                  <a:schemeClr val="tx1"/>
                </a:solidFill>
                <a:latin typeface="Candara" panose="020E0502030303020204" pitchFamily="34" charset="0"/>
              </a:rPr>
              <a:t>El fracaso a detectar la presencia de un evento o elemento particular. Un falso negativo en PDD se refiere a la decisión incorrecta de que el examinado no engañó. También llamado un error Tipo‐2.</a:t>
            </a:r>
          </a:p>
          <a:p>
            <a:pPr marL="0" indent="0" algn="just">
              <a:buNone/>
            </a:pPr>
            <a:r>
              <a:rPr lang="es-SV" sz="2400" b="1" i="0" u="none" strike="noStrike" baseline="0" dirty="0">
                <a:solidFill>
                  <a:schemeClr val="tx1"/>
                </a:solidFill>
                <a:effectLst>
                  <a:outerShdw blurRad="38100" dist="38100" dir="2700000" algn="tl">
                    <a:srgbClr val="000000">
                      <a:alpha val="43137"/>
                    </a:srgbClr>
                  </a:outerShdw>
                </a:effectLst>
                <a:latin typeface="Candara" panose="020E0502030303020204" pitchFamily="34" charset="0"/>
              </a:rPr>
              <a:t>Se determina al no veraz a una persona veraz.</a:t>
            </a:r>
          </a:p>
          <a:p>
            <a:pPr marL="0" indent="0" algn="just">
              <a:buNone/>
            </a:pPr>
            <a:endParaRPr lang="es-SV" sz="3200" b="1" dirty="0">
              <a:effectLst>
                <a:outerShdw blurRad="38100" dist="38100" dir="2700000" algn="tl">
                  <a:srgbClr val="000000">
                    <a:alpha val="43137"/>
                  </a:srgbClr>
                </a:outerShdw>
              </a:effectLst>
              <a:latin typeface="Candara" panose="020E0502030303020204" pitchFamily="34" charset="0"/>
            </a:endParaRPr>
          </a:p>
          <a:p>
            <a:pPr marL="0" indent="0" algn="just">
              <a:buNone/>
            </a:pPr>
            <a:endParaRPr lang="es-SV" sz="3200" dirty="0"/>
          </a:p>
        </p:txBody>
      </p:sp>
    </p:spTree>
    <p:extLst>
      <p:ext uri="{BB962C8B-B14F-4D97-AF65-F5344CB8AC3E}">
        <p14:creationId xmlns:p14="http://schemas.microsoft.com/office/powerpoint/2010/main" val="427011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A8D762-4341-48D3-957B-69BBEBF2ED2D}"/>
              </a:ext>
            </a:extLst>
          </p:cNvPr>
          <p:cNvSpPr txBox="1"/>
          <p:nvPr/>
        </p:nvSpPr>
        <p:spPr>
          <a:xfrm>
            <a:off x="1006764" y="424873"/>
            <a:ext cx="10095345" cy="2800767"/>
          </a:xfrm>
          <a:prstGeom prst="rect">
            <a:avLst/>
          </a:prstGeom>
          <a:noFill/>
        </p:spPr>
        <p:txBody>
          <a:bodyPr wrap="square">
            <a:spAutoFit/>
          </a:bodyPr>
          <a:lstStyle/>
          <a:p>
            <a:pPr algn="l"/>
            <a:r>
              <a:rPr lang="es-SV" sz="2800" dirty="0">
                <a:latin typeface="Century Gothic" panose="020B0502020202020204" pitchFamily="34" charset="0"/>
              </a:rPr>
              <a:t>Misión</a:t>
            </a:r>
          </a:p>
          <a:p>
            <a:pPr algn="l"/>
            <a:endParaRPr lang="es-SV" sz="2800" dirty="0">
              <a:latin typeface="Century Gothic" panose="020B0502020202020204" pitchFamily="34" charset="0"/>
            </a:endParaRPr>
          </a:p>
          <a:p>
            <a:pPr algn="just"/>
            <a:r>
              <a:rPr lang="es-ES" sz="2400" dirty="0">
                <a:latin typeface="Century Gothic" panose="020B0502020202020204" pitchFamily="34" charset="0"/>
              </a:rPr>
              <a:t>Efectuar evaluaciones y capacitación de alto nivel en materia de poligrafía, coadyuvando con las organizaciones en la apropiada selección de sus recursos humanos, garantizando la eficacia, </a:t>
            </a:r>
            <a:r>
              <a:rPr lang="es-SV" sz="2400" dirty="0">
                <a:latin typeface="Century Gothic" panose="020B0502020202020204" pitchFamily="34" charset="0"/>
              </a:rPr>
              <a:t>profesionalismo e integridad que nos ha distinguido</a:t>
            </a:r>
            <a:r>
              <a:rPr lang="es-ES" sz="2400" dirty="0">
                <a:latin typeface="Century Gothic" panose="020B0502020202020204" pitchFamily="34" charset="0"/>
              </a:rPr>
              <a:t>por más de 12 años de experiencia, en la región.</a:t>
            </a:r>
            <a:endParaRPr lang="es-SV" sz="2400" dirty="0">
              <a:latin typeface="Century Gothic" panose="020B0502020202020204" pitchFamily="34" charset="0"/>
            </a:endParaRPr>
          </a:p>
        </p:txBody>
      </p:sp>
      <p:sp>
        <p:nvSpPr>
          <p:cNvPr id="5" name="CuadroTexto 4">
            <a:extLst>
              <a:ext uri="{FF2B5EF4-FFF2-40B4-BE49-F238E27FC236}">
                <a16:creationId xmlns:a16="http://schemas.microsoft.com/office/drawing/2014/main" id="{8EEF4C7B-2AD7-4F38-8461-F823F67924EB}"/>
              </a:ext>
            </a:extLst>
          </p:cNvPr>
          <p:cNvSpPr txBox="1"/>
          <p:nvPr/>
        </p:nvSpPr>
        <p:spPr>
          <a:xfrm>
            <a:off x="1089891" y="2551837"/>
            <a:ext cx="9938327" cy="3570208"/>
          </a:xfrm>
          <a:prstGeom prst="rect">
            <a:avLst/>
          </a:prstGeom>
          <a:noFill/>
        </p:spPr>
        <p:txBody>
          <a:bodyPr wrap="square">
            <a:spAutoFit/>
          </a:bodyPr>
          <a:lstStyle/>
          <a:p>
            <a:pPr algn="l"/>
            <a:endParaRPr lang="es-SV" dirty="0">
              <a:solidFill>
                <a:srgbClr val="1B67FB"/>
              </a:solidFill>
              <a:latin typeface="HelveticaNeue-BlackCond"/>
            </a:endParaRPr>
          </a:p>
          <a:p>
            <a:pPr algn="l"/>
            <a:endParaRPr lang="es-SV" sz="2800" dirty="0">
              <a:solidFill>
                <a:srgbClr val="1B67FB"/>
              </a:solidFill>
              <a:latin typeface="Century Gothic" panose="020B0502020202020204" pitchFamily="34" charset="0"/>
            </a:endParaRPr>
          </a:p>
          <a:p>
            <a:pPr algn="l"/>
            <a:endParaRPr lang="es-SV" sz="2800" dirty="0">
              <a:latin typeface="Century Gothic" panose="020B0502020202020204" pitchFamily="34" charset="0"/>
            </a:endParaRPr>
          </a:p>
          <a:p>
            <a:pPr algn="l"/>
            <a:r>
              <a:rPr lang="es-SV" sz="2800" dirty="0">
                <a:latin typeface="Century Gothic" panose="020B0502020202020204" pitchFamily="34" charset="0"/>
              </a:rPr>
              <a:t>Visión</a:t>
            </a:r>
          </a:p>
          <a:p>
            <a:pPr algn="l"/>
            <a:endParaRPr lang="es-SV" sz="2800" dirty="0">
              <a:latin typeface="Century Gothic" panose="020B0502020202020204" pitchFamily="34" charset="0"/>
            </a:endParaRPr>
          </a:p>
          <a:p>
            <a:pPr algn="just"/>
            <a:r>
              <a:rPr lang="es-ES" sz="2400" dirty="0">
                <a:latin typeface="Century Gothic" panose="020B0502020202020204" pitchFamily="34" charset="0"/>
              </a:rPr>
              <a:t>Ser la organización líder en el ramo empresarial, en la aplicación de exámenes y capacitación poligráfica en la región y el extranjero,</a:t>
            </a:r>
            <a:r>
              <a:rPr lang="es-SV" sz="2400" dirty="0">
                <a:latin typeface="Century Gothic" panose="020B0502020202020204" pitchFamily="34" charset="0"/>
              </a:rPr>
              <a:t>conservando el espíritu vanguardista, que nos permita tener mayor presencia internacional.</a:t>
            </a:r>
          </a:p>
        </p:txBody>
      </p:sp>
    </p:spTree>
    <p:extLst>
      <p:ext uri="{BB962C8B-B14F-4D97-AF65-F5344CB8AC3E}">
        <p14:creationId xmlns:p14="http://schemas.microsoft.com/office/powerpoint/2010/main" val="2058933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97EF0-C579-45CA-977A-BA50781D1343}"/>
              </a:ext>
            </a:extLst>
          </p:cNvPr>
          <p:cNvSpPr>
            <a:spLocks noGrp="1"/>
          </p:cNvSpPr>
          <p:nvPr>
            <p:ph type="title"/>
          </p:nvPr>
        </p:nvSpPr>
        <p:spPr>
          <a:xfrm>
            <a:off x="838200" y="365125"/>
            <a:ext cx="10515600" cy="1343602"/>
          </a:xfrm>
        </p:spPr>
        <p:txBody>
          <a:bodyPr>
            <a:normAutofit fontScale="90000"/>
          </a:bodyPr>
          <a:lstStyle/>
          <a:p>
            <a:br>
              <a:rPr lang="es-SV" sz="3600" dirty="0">
                <a:latin typeface="ArialUnicodeMS"/>
              </a:rPr>
            </a:br>
            <a:r>
              <a:rPr lang="es-SV" sz="4000" dirty="0">
                <a:latin typeface="ArialUnicodeMS"/>
              </a:rPr>
              <a:t>¿Cómo lo medimos?</a:t>
            </a:r>
            <a:br>
              <a:rPr lang="es-SV" sz="4000" dirty="0">
                <a:latin typeface="ArialUnicodeMS"/>
              </a:rPr>
            </a:br>
            <a:endParaRPr lang="es-SV" sz="4000" dirty="0"/>
          </a:p>
        </p:txBody>
      </p:sp>
      <p:sp>
        <p:nvSpPr>
          <p:cNvPr id="3" name="Marcador de contenido 2">
            <a:extLst>
              <a:ext uri="{FF2B5EF4-FFF2-40B4-BE49-F238E27FC236}">
                <a16:creationId xmlns:a16="http://schemas.microsoft.com/office/drawing/2014/main" id="{879DF917-5373-4B79-A3BD-17BFCF834917}"/>
              </a:ext>
            </a:extLst>
          </p:cNvPr>
          <p:cNvSpPr>
            <a:spLocks noGrp="1"/>
          </p:cNvSpPr>
          <p:nvPr>
            <p:ph idx="1"/>
          </p:nvPr>
        </p:nvSpPr>
        <p:spPr>
          <a:xfrm>
            <a:off x="838200" y="1136073"/>
            <a:ext cx="10515600" cy="5040890"/>
          </a:xfrm>
        </p:spPr>
        <p:txBody>
          <a:bodyPr>
            <a:normAutofit fontScale="92500"/>
          </a:bodyPr>
          <a:lstStyle/>
          <a:p>
            <a:pPr marL="0" indent="0" algn="just">
              <a:buNone/>
            </a:pPr>
            <a:endParaRPr lang="es-ES" sz="3200" dirty="0">
              <a:latin typeface="Candara" panose="020E0502030303020204" pitchFamily="34" charset="0"/>
            </a:endParaRPr>
          </a:p>
          <a:p>
            <a:pPr marL="0" indent="0" algn="just">
              <a:buNone/>
            </a:pPr>
            <a:r>
              <a:rPr lang="es-ES" sz="3200" dirty="0">
                <a:latin typeface="Candara" panose="020E0502030303020204" pitchFamily="34" charset="0"/>
              </a:rPr>
              <a:t>Se registran diferentes </a:t>
            </a:r>
            <a:r>
              <a:rPr lang="es-ES" sz="3200" b="1" i="1" dirty="0">
                <a:latin typeface="Candara-BoldItalic"/>
              </a:rPr>
              <a:t>señales proxy</a:t>
            </a:r>
            <a:r>
              <a:rPr lang="es-ES" sz="3200" dirty="0">
                <a:latin typeface="Candara" panose="020E0502030303020204" pitchFamily="34" charset="0"/>
              </a:rPr>
              <a:t>. La administración </a:t>
            </a:r>
            <a:r>
              <a:rPr lang="es-ES" sz="3200" b="1" i="1" dirty="0">
                <a:latin typeface="Candara-BoldItalic"/>
              </a:rPr>
              <a:t>estandarizada </a:t>
            </a:r>
            <a:r>
              <a:rPr lang="es-ES" sz="3200" dirty="0">
                <a:latin typeface="Candara" panose="020E0502030303020204" pitchFamily="34" charset="0"/>
              </a:rPr>
              <a:t>de la prueba y los </a:t>
            </a:r>
            <a:r>
              <a:rPr lang="es-SV" sz="3200" b="1" i="1" dirty="0">
                <a:latin typeface="Candara-BoldItalic"/>
              </a:rPr>
              <a:t>procedimientos de puntuación </a:t>
            </a:r>
            <a:r>
              <a:rPr lang="es-SV" sz="3200" dirty="0">
                <a:latin typeface="Candara" panose="020E0502030303020204" pitchFamily="34" charset="0"/>
              </a:rPr>
              <a:t>intentan </a:t>
            </a:r>
            <a:r>
              <a:rPr lang="es-ES" sz="3200" dirty="0">
                <a:latin typeface="Candara" panose="020E0502030303020204" pitchFamily="34" charset="0"/>
              </a:rPr>
              <a:t>garantizar que la data de múltiples señales </a:t>
            </a:r>
            <a:r>
              <a:rPr lang="es-SV" sz="3200" dirty="0">
                <a:latin typeface="Candara" panose="020E0502030303020204" pitchFamily="34" charset="0"/>
              </a:rPr>
              <a:t>diferentes se agrega de manera </a:t>
            </a:r>
            <a:r>
              <a:rPr lang="es-SV" sz="3200" b="1" i="1" dirty="0">
                <a:latin typeface="Candara-BoldItalic"/>
              </a:rPr>
              <a:t>matemáticamente óptima</a:t>
            </a:r>
            <a:r>
              <a:rPr lang="es-SV" sz="3200" dirty="0">
                <a:latin typeface="Candara" panose="020E0502030303020204" pitchFamily="34" charset="0"/>
              </a:rPr>
              <a:t>.</a:t>
            </a:r>
            <a:r>
              <a:rPr lang="es-SV" sz="3200" dirty="0">
                <a:solidFill>
                  <a:srgbClr val="000000"/>
                </a:solidFill>
                <a:latin typeface="Candara" panose="020E0502030303020204" pitchFamily="34" charset="0"/>
              </a:rPr>
              <a:t> </a:t>
            </a:r>
          </a:p>
          <a:p>
            <a:pPr marL="0" indent="0" algn="just">
              <a:buNone/>
            </a:pPr>
            <a:br>
              <a:rPr lang="es-SV" sz="3200" dirty="0">
                <a:solidFill>
                  <a:srgbClr val="000000"/>
                </a:solidFill>
                <a:latin typeface="Candara" panose="020E0502030303020204" pitchFamily="34" charset="0"/>
              </a:rPr>
            </a:br>
            <a:r>
              <a:rPr lang="es-SV" sz="3200" dirty="0">
                <a:solidFill>
                  <a:srgbClr val="000000"/>
                </a:solidFill>
                <a:latin typeface="Candara" panose="020E0502030303020204" pitchFamily="34" charset="0"/>
              </a:rPr>
              <a:t>Usamos </a:t>
            </a:r>
            <a:r>
              <a:rPr lang="es-SV" sz="3200" b="1" i="1" dirty="0">
                <a:solidFill>
                  <a:srgbClr val="000000"/>
                </a:solidFill>
                <a:latin typeface="Candara-BoldItalic"/>
              </a:rPr>
              <a:t>modelos </a:t>
            </a:r>
            <a:r>
              <a:rPr lang="es-SV" sz="3200" dirty="0">
                <a:solidFill>
                  <a:srgbClr val="000000"/>
                </a:solidFill>
                <a:latin typeface="Candara" panose="020E0502030303020204" pitchFamily="34" charset="0"/>
              </a:rPr>
              <a:t>de </a:t>
            </a:r>
            <a:r>
              <a:rPr lang="es-SV" sz="3200" b="1" i="1" dirty="0">
                <a:solidFill>
                  <a:srgbClr val="000000"/>
                </a:solidFill>
                <a:latin typeface="Candara-BoldItalic"/>
              </a:rPr>
              <a:t>probabilidades </a:t>
            </a:r>
            <a:r>
              <a:rPr lang="es-ES" sz="3200" b="1" i="1" dirty="0">
                <a:solidFill>
                  <a:srgbClr val="000000"/>
                </a:solidFill>
                <a:latin typeface="Candara-BoldItalic"/>
              </a:rPr>
              <a:t>estadística </a:t>
            </a:r>
            <a:r>
              <a:rPr lang="es-ES" sz="3200" dirty="0">
                <a:solidFill>
                  <a:srgbClr val="000000"/>
                </a:solidFill>
                <a:latin typeface="Candara" panose="020E0502030303020204" pitchFamily="34" charset="0"/>
              </a:rPr>
              <a:t>y </a:t>
            </a:r>
            <a:r>
              <a:rPr lang="es-ES" sz="3200" b="1" i="1" dirty="0">
                <a:solidFill>
                  <a:srgbClr val="000000"/>
                </a:solidFill>
                <a:latin typeface="Candara-BoldItalic"/>
              </a:rPr>
              <a:t>datos normativos </a:t>
            </a:r>
            <a:r>
              <a:rPr lang="es-ES" sz="3200" dirty="0">
                <a:solidFill>
                  <a:srgbClr val="000000"/>
                </a:solidFill>
                <a:latin typeface="Candara" panose="020E0502030303020204" pitchFamily="34" charset="0"/>
              </a:rPr>
              <a:t>que describen las </a:t>
            </a:r>
            <a:r>
              <a:rPr lang="es-ES" sz="3200" b="1" i="1" dirty="0">
                <a:solidFill>
                  <a:srgbClr val="000000"/>
                </a:solidFill>
                <a:latin typeface="Candara-BoldItalic"/>
              </a:rPr>
              <a:t>diferencias </a:t>
            </a:r>
            <a:r>
              <a:rPr lang="es-ES" sz="3200" dirty="0">
                <a:solidFill>
                  <a:srgbClr val="000000"/>
                </a:solidFill>
                <a:latin typeface="Candara" panose="020E0502030303020204" pitchFamily="34" charset="0"/>
              </a:rPr>
              <a:t>entre los </a:t>
            </a:r>
            <a:r>
              <a:rPr lang="es-ES" sz="3200" b="1" i="1" dirty="0">
                <a:solidFill>
                  <a:srgbClr val="000000"/>
                </a:solidFill>
                <a:latin typeface="Candara-BoldItalic"/>
              </a:rPr>
              <a:t>patrones </a:t>
            </a:r>
            <a:r>
              <a:rPr lang="es-ES" sz="3200" dirty="0">
                <a:solidFill>
                  <a:srgbClr val="000000"/>
                </a:solidFill>
                <a:latin typeface="Candara" panose="020E0502030303020204" pitchFamily="34" charset="0"/>
              </a:rPr>
              <a:t>de reacción de las </a:t>
            </a:r>
            <a:r>
              <a:rPr lang="es-ES" sz="3200" b="1" i="1" dirty="0">
                <a:solidFill>
                  <a:srgbClr val="000000"/>
                </a:solidFill>
                <a:latin typeface="Candara-BoldItalic"/>
              </a:rPr>
              <a:t>personas veraces </a:t>
            </a:r>
            <a:r>
              <a:rPr lang="es-ES" sz="3200" dirty="0">
                <a:solidFill>
                  <a:srgbClr val="000000"/>
                </a:solidFill>
                <a:latin typeface="Candara" panose="020E0502030303020204" pitchFamily="34" charset="0"/>
              </a:rPr>
              <a:t>y las </a:t>
            </a:r>
            <a:r>
              <a:rPr lang="es-ES" sz="3200" b="1" i="1" dirty="0">
                <a:solidFill>
                  <a:srgbClr val="000000"/>
                </a:solidFill>
                <a:latin typeface="Candara-BoldItalic"/>
              </a:rPr>
              <a:t>engañosas </a:t>
            </a:r>
            <a:r>
              <a:rPr lang="es-ES" sz="3200" dirty="0">
                <a:solidFill>
                  <a:srgbClr val="000000"/>
                </a:solidFill>
                <a:latin typeface="Candara" panose="020E0502030303020204" pitchFamily="34" charset="0"/>
              </a:rPr>
              <a:t>al </a:t>
            </a:r>
            <a:r>
              <a:rPr lang="es-SV" sz="3200" b="1" i="1" dirty="0">
                <a:solidFill>
                  <a:srgbClr val="000000"/>
                </a:solidFill>
                <a:latin typeface="Candara-BoldItalic"/>
              </a:rPr>
              <a:t>responder preguntas </a:t>
            </a:r>
            <a:r>
              <a:rPr lang="es-SV" sz="3200" b="1" i="1" dirty="0">
                <a:solidFill>
                  <a:srgbClr val="FF0000"/>
                </a:solidFill>
                <a:latin typeface="Candara-BoldItalic"/>
              </a:rPr>
              <a:t>relevantes </a:t>
            </a:r>
            <a:r>
              <a:rPr lang="es-SV" sz="3200" dirty="0">
                <a:solidFill>
                  <a:srgbClr val="000000"/>
                </a:solidFill>
                <a:latin typeface="Candara" panose="020E0502030303020204" pitchFamily="34" charset="0"/>
              </a:rPr>
              <a:t>y </a:t>
            </a:r>
            <a:r>
              <a:rPr lang="es-SV" sz="3200" b="1" i="1" dirty="0">
                <a:solidFill>
                  <a:srgbClr val="00B150"/>
                </a:solidFill>
                <a:latin typeface="Candara-BoldItalic"/>
              </a:rPr>
              <a:t>comparativas</a:t>
            </a:r>
            <a:r>
              <a:rPr lang="es-SV" sz="3200" b="1" i="1" dirty="0">
                <a:solidFill>
                  <a:srgbClr val="000000"/>
                </a:solidFill>
                <a:latin typeface="Candara-BoldItalic"/>
              </a:rPr>
              <a:t>.</a:t>
            </a:r>
            <a:endParaRPr lang="es-SV" sz="3200" dirty="0"/>
          </a:p>
        </p:txBody>
      </p:sp>
    </p:spTree>
    <p:extLst>
      <p:ext uri="{BB962C8B-B14F-4D97-AF65-F5344CB8AC3E}">
        <p14:creationId xmlns:p14="http://schemas.microsoft.com/office/powerpoint/2010/main" val="401176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E17A3-EE41-45E1-9700-2CFFF99A4BEC}"/>
              </a:ext>
            </a:extLst>
          </p:cNvPr>
          <p:cNvSpPr>
            <a:spLocks noGrp="1"/>
          </p:cNvSpPr>
          <p:nvPr>
            <p:ph type="title"/>
          </p:nvPr>
        </p:nvSpPr>
        <p:spPr/>
        <p:txBody>
          <a:bodyPr>
            <a:normAutofit/>
          </a:bodyPr>
          <a:lstStyle/>
          <a:p>
            <a:r>
              <a:rPr lang="es-SV" sz="3200" dirty="0">
                <a:latin typeface="ArialUnicodeMS"/>
              </a:rPr>
              <a:t>El estímulo:</a:t>
            </a:r>
            <a:br>
              <a:rPr lang="es-SV" sz="3200" dirty="0">
                <a:latin typeface="ArialUnicodeMS"/>
              </a:rPr>
            </a:br>
            <a:endParaRPr lang="es-SV" sz="3200" dirty="0"/>
          </a:p>
        </p:txBody>
      </p:sp>
      <p:sp>
        <p:nvSpPr>
          <p:cNvPr id="3" name="Marcador de contenido 2">
            <a:extLst>
              <a:ext uri="{FF2B5EF4-FFF2-40B4-BE49-F238E27FC236}">
                <a16:creationId xmlns:a16="http://schemas.microsoft.com/office/drawing/2014/main" id="{FA10F6D0-4ABC-436E-8031-AB6F8B34CB8F}"/>
              </a:ext>
            </a:extLst>
          </p:cNvPr>
          <p:cNvSpPr>
            <a:spLocks noGrp="1"/>
          </p:cNvSpPr>
          <p:nvPr>
            <p:ph idx="1"/>
          </p:nvPr>
        </p:nvSpPr>
        <p:spPr/>
        <p:txBody>
          <a:bodyPr>
            <a:normAutofit fontScale="92500" lnSpcReduction="20000"/>
          </a:bodyPr>
          <a:lstStyle/>
          <a:p>
            <a:pPr marL="0" indent="0">
              <a:buNone/>
            </a:pPr>
            <a:r>
              <a:rPr lang="es-ES" sz="2400" dirty="0">
                <a:solidFill>
                  <a:srgbClr val="000000"/>
                </a:solidFill>
                <a:latin typeface="Candara" panose="020E0502030303020204" pitchFamily="34" charset="0"/>
              </a:rPr>
              <a:t>Un estímulo es cualquier </a:t>
            </a:r>
            <a:r>
              <a:rPr lang="es-ES" sz="2400" b="1" i="1" dirty="0">
                <a:solidFill>
                  <a:srgbClr val="000000"/>
                </a:solidFill>
                <a:latin typeface="Candara-BoldItalic"/>
              </a:rPr>
              <a:t>factor o conjunto </a:t>
            </a:r>
            <a:r>
              <a:rPr lang="es-ES" sz="2400" dirty="0">
                <a:solidFill>
                  <a:srgbClr val="000000"/>
                </a:solidFill>
                <a:latin typeface="Candara" panose="020E0502030303020204" pitchFamily="34" charset="0"/>
              </a:rPr>
              <a:t>de </a:t>
            </a:r>
            <a:r>
              <a:rPr lang="es-ES" sz="2400" b="1" i="1" dirty="0">
                <a:solidFill>
                  <a:srgbClr val="000000"/>
                </a:solidFill>
                <a:latin typeface="Candara-BoldItalic"/>
              </a:rPr>
              <a:t>factores internos </a:t>
            </a:r>
            <a:r>
              <a:rPr lang="es-ES" sz="2400" dirty="0">
                <a:solidFill>
                  <a:srgbClr val="000000"/>
                </a:solidFill>
                <a:latin typeface="Candara" panose="020E0502030303020204" pitchFamily="34" charset="0"/>
              </a:rPr>
              <a:t>o </a:t>
            </a:r>
            <a:r>
              <a:rPr lang="es-ES" sz="2400" b="1" i="1" dirty="0">
                <a:solidFill>
                  <a:srgbClr val="000000"/>
                </a:solidFill>
                <a:latin typeface="Candara-BoldItalic"/>
              </a:rPr>
              <a:t>externos </a:t>
            </a:r>
            <a:r>
              <a:rPr lang="es-ES" sz="2400" dirty="0">
                <a:solidFill>
                  <a:srgbClr val="000000"/>
                </a:solidFill>
                <a:latin typeface="Candara" panose="020E0502030303020204" pitchFamily="34" charset="0"/>
              </a:rPr>
              <a:t>que tienen </a:t>
            </a:r>
            <a:r>
              <a:rPr lang="es-ES" sz="2400" b="1" i="1" dirty="0">
                <a:solidFill>
                  <a:srgbClr val="000000"/>
                </a:solidFill>
                <a:latin typeface="Candara-BoldItalic"/>
              </a:rPr>
              <a:t>capacidad de afectar un </a:t>
            </a:r>
            <a:r>
              <a:rPr lang="es-SV" sz="2400" b="1" i="1" dirty="0">
                <a:solidFill>
                  <a:srgbClr val="000000"/>
                </a:solidFill>
                <a:latin typeface="Candara-BoldItalic"/>
              </a:rPr>
              <a:t>órgano sensorial.</a:t>
            </a:r>
            <a:br>
              <a:rPr lang="es-SV" sz="2400" b="1" i="1" dirty="0">
                <a:solidFill>
                  <a:srgbClr val="000000"/>
                </a:solidFill>
                <a:latin typeface="Candara-BoldItalic"/>
              </a:rPr>
            </a:br>
            <a:br>
              <a:rPr lang="es-SV" sz="2400" b="1" i="1" dirty="0">
                <a:solidFill>
                  <a:srgbClr val="000000"/>
                </a:solidFill>
                <a:latin typeface="Candara-BoldItalic"/>
              </a:rPr>
            </a:br>
            <a:r>
              <a:rPr lang="es-ES" sz="2400" dirty="0">
                <a:solidFill>
                  <a:srgbClr val="000000"/>
                </a:solidFill>
                <a:latin typeface="Candara" panose="020E0502030303020204" pitchFamily="34" charset="0"/>
              </a:rPr>
              <a:t>En poligrafía se presentan </a:t>
            </a:r>
            <a:r>
              <a:rPr lang="es-ES" sz="2400" b="1" i="1" dirty="0">
                <a:solidFill>
                  <a:srgbClr val="000000"/>
                </a:solidFill>
                <a:latin typeface="Candara-BoldItalic"/>
              </a:rPr>
              <a:t>dos tipos de estímulos </a:t>
            </a:r>
            <a:r>
              <a:rPr lang="es-ES" sz="2400" dirty="0">
                <a:solidFill>
                  <a:srgbClr val="000000"/>
                </a:solidFill>
                <a:latin typeface="Candara" panose="020E0502030303020204" pitchFamily="34" charset="0"/>
              </a:rPr>
              <a:t>al examinado uno </a:t>
            </a:r>
            <a:r>
              <a:rPr lang="es-ES" sz="2400" b="1" i="1" dirty="0">
                <a:solidFill>
                  <a:srgbClr val="FF0000"/>
                </a:solidFill>
                <a:latin typeface="Candara-BoldItalic"/>
              </a:rPr>
              <a:t>relevante </a:t>
            </a:r>
            <a:r>
              <a:rPr lang="es-ES" sz="2400" dirty="0">
                <a:solidFill>
                  <a:srgbClr val="000000"/>
                </a:solidFill>
                <a:latin typeface="Candara" panose="020E0502030303020204" pitchFamily="34" charset="0"/>
              </a:rPr>
              <a:t>y otro </a:t>
            </a:r>
            <a:r>
              <a:rPr lang="es-ES" sz="2400" b="1" i="1" dirty="0">
                <a:solidFill>
                  <a:srgbClr val="00B150"/>
                </a:solidFill>
                <a:latin typeface="Candara-BoldItalic"/>
              </a:rPr>
              <a:t>comparativo</a:t>
            </a:r>
            <a:r>
              <a:rPr lang="es-ES" sz="2400" b="1" i="1" dirty="0">
                <a:solidFill>
                  <a:srgbClr val="000000"/>
                </a:solidFill>
                <a:latin typeface="Candara-BoldItalic"/>
              </a:rPr>
              <a:t>.</a:t>
            </a:r>
            <a:r>
              <a:rPr lang="es-ES" sz="2400" b="1" i="1" dirty="0">
                <a:solidFill>
                  <a:srgbClr val="FF0000"/>
                </a:solidFill>
                <a:latin typeface="Candara-BoldItalic"/>
              </a:rPr>
              <a:t> </a:t>
            </a:r>
            <a:br>
              <a:rPr lang="es-ES" sz="2400" b="1" i="1" dirty="0">
                <a:solidFill>
                  <a:srgbClr val="FF0000"/>
                </a:solidFill>
                <a:latin typeface="Candara-BoldItalic"/>
              </a:rPr>
            </a:br>
            <a:br>
              <a:rPr lang="es-ES" sz="2400" b="1" i="1" dirty="0">
                <a:solidFill>
                  <a:srgbClr val="FF0000"/>
                </a:solidFill>
                <a:latin typeface="Candara-BoldItalic"/>
              </a:rPr>
            </a:br>
            <a:r>
              <a:rPr lang="es-ES" sz="2400" b="1" i="1" dirty="0">
                <a:solidFill>
                  <a:srgbClr val="FF0000"/>
                </a:solidFill>
                <a:latin typeface="Candara-BoldItalic"/>
              </a:rPr>
              <a:t>El estímulo relevante </a:t>
            </a:r>
            <a:r>
              <a:rPr lang="es-ES" sz="2400" dirty="0">
                <a:solidFill>
                  <a:srgbClr val="000000"/>
                </a:solidFill>
                <a:latin typeface="Candara" panose="020E0502030303020204" pitchFamily="34" charset="0"/>
              </a:rPr>
              <a:t>es el que está directamente relacionado con el tema a evaluar.</a:t>
            </a:r>
            <a:br>
              <a:rPr lang="es-ES" sz="2400" dirty="0">
                <a:solidFill>
                  <a:srgbClr val="000000"/>
                </a:solidFill>
                <a:latin typeface="Candara" panose="020E0502030303020204" pitchFamily="34" charset="0"/>
              </a:rPr>
            </a:br>
            <a:br>
              <a:rPr lang="es-ES" sz="2400" dirty="0">
                <a:solidFill>
                  <a:srgbClr val="000000"/>
                </a:solidFill>
                <a:latin typeface="Candara" panose="020E0502030303020204" pitchFamily="34" charset="0"/>
              </a:rPr>
            </a:br>
            <a:r>
              <a:rPr lang="es-ES" sz="2400" b="1" i="1" dirty="0">
                <a:solidFill>
                  <a:srgbClr val="00B150"/>
                </a:solidFill>
                <a:latin typeface="Candara-BoldItalic"/>
              </a:rPr>
              <a:t>El estímulo comparativo </a:t>
            </a:r>
            <a:r>
              <a:rPr lang="es-ES" sz="2400" dirty="0">
                <a:solidFill>
                  <a:srgbClr val="000000"/>
                </a:solidFill>
                <a:latin typeface="Candara" panose="020E0502030303020204" pitchFamily="34" charset="0"/>
              </a:rPr>
              <a:t>son conductas que la mayoría a realizado y que no son conductas graves, su respuesta es comparada con la del </a:t>
            </a:r>
            <a:r>
              <a:rPr lang="es-SV" sz="2400" dirty="0">
                <a:solidFill>
                  <a:srgbClr val="000000"/>
                </a:solidFill>
                <a:latin typeface="Candara" panose="020E0502030303020204" pitchFamily="34" charset="0"/>
              </a:rPr>
              <a:t>estímulo relevante.</a:t>
            </a:r>
            <a:endParaRPr lang="es-SV" sz="2400" dirty="0"/>
          </a:p>
        </p:txBody>
      </p:sp>
    </p:spTree>
    <p:extLst>
      <p:ext uri="{BB962C8B-B14F-4D97-AF65-F5344CB8AC3E}">
        <p14:creationId xmlns:p14="http://schemas.microsoft.com/office/powerpoint/2010/main" val="164357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38068-CD12-4ED5-B26F-5C0B1E7C00A3}"/>
              </a:ext>
            </a:extLst>
          </p:cNvPr>
          <p:cNvSpPr>
            <a:spLocks noGrp="1"/>
          </p:cNvSpPr>
          <p:nvPr>
            <p:ph type="title"/>
          </p:nvPr>
        </p:nvSpPr>
        <p:spPr>
          <a:xfrm>
            <a:off x="838200" y="365125"/>
            <a:ext cx="10515600" cy="5893632"/>
          </a:xfrm>
        </p:spPr>
        <p:txBody>
          <a:bodyPr>
            <a:normAutofit fontScale="90000"/>
          </a:bodyPr>
          <a:lstStyle/>
          <a:p>
            <a:pPr algn="l"/>
            <a:r>
              <a:rPr lang="es-SV" sz="3600" dirty="0">
                <a:latin typeface="ArialUnicodeMS"/>
              </a:rPr>
              <a:t>En resumen:</a:t>
            </a:r>
            <a:br>
              <a:rPr lang="es-SV" sz="3600" dirty="0">
                <a:latin typeface="ArialUnicodeMS"/>
              </a:rPr>
            </a:br>
            <a:br>
              <a:rPr lang="es-SV" sz="3600" dirty="0">
                <a:latin typeface="ArialUnicodeMS"/>
              </a:rPr>
            </a:br>
            <a:r>
              <a:rPr lang="es-ES" sz="3200" dirty="0">
                <a:solidFill>
                  <a:srgbClr val="000000"/>
                </a:solidFill>
                <a:latin typeface="Candara" panose="020E0502030303020204" pitchFamily="34" charset="0"/>
              </a:rPr>
              <a:t>En la </a:t>
            </a:r>
            <a:r>
              <a:rPr lang="es-ES" sz="3200" b="1" i="1" dirty="0">
                <a:solidFill>
                  <a:srgbClr val="000000"/>
                </a:solidFill>
                <a:latin typeface="Candara-BoldItalic"/>
              </a:rPr>
              <a:t>poligrafía </a:t>
            </a:r>
            <a:r>
              <a:rPr lang="es-ES" sz="3200" dirty="0">
                <a:solidFill>
                  <a:srgbClr val="000000"/>
                </a:solidFill>
                <a:latin typeface="Candara" panose="020E0502030303020204" pitchFamily="34" charset="0"/>
              </a:rPr>
              <a:t>obtenemos </a:t>
            </a:r>
            <a:r>
              <a:rPr lang="es-ES" sz="3200" b="1" i="1" dirty="0">
                <a:solidFill>
                  <a:srgbClr val="000000"/>
                </a:solidFill>
                <a:latin typeface="Candara-BoldItalic"/>
              </a:rPr>
              <a:t>Data Proxy</a:t>
            </a:r>
            <a:r>
              <a:rPr lang="es-ES" sz="3200" dirty="0">
                <a:solidFill>
                  <a:srgbClr val="000000"/>
                </a:solidFill>
                <a:latin typeface="Candara" panose="020E0502030303020204" pitchFamily="34" charset="0"/>
              </a:rPr>
              <a:t>, es </a:t>
            </a:r>
            <a:r>
              <a:rPr lang="es-ES" sz="3200" b="1" i="1" dirty="0">
                <a:solidFill>
                  <a:srgbClr val="000000"/>
                </a:solidFill>
                <a:latin typeface="Candara-BoldItalic"/>
              </a:rPr>
              <a:t>registrada </a:t>
            </a:r>
            <a:r>
              <a:rPr lang="es-ES" sz="3200" dirty="0">
                <a:solidFill>
                  <a:srgbClr val="000000"/>
                </a:solidFill>
                <a:latin typeface="Candara" panose="020E0502030303020204" pitchFamily="34" charset="0"/>
              </a:rPr>
              <a:t>y</a:t>
            </a:r>
            <a:br>
              <a:rPr lang="es-ES" sz="3200" dirty="0">
                <a:solidFill>
                  <a:srgbClr val="000000"/>
                </a:solidFill>
                <a:latin typeface="Candara" panose="020E0502030303020204" pitchFamily="34" charset="0"/>
              </a:rPr>
            </a:br>
            <a:r>
              <a:rPr lang="es-ES" sz="3200" b="1" i="1" dirty="0">
                <a:solidFill>
                  <a:srgbClr val="000000"/>
                </a:solidFill>
                <a:latin typeface="Candara-BoldItalic"/>
              </a:rPr>
              <a:t>monitoreada </a:t>
            </a:r>
            <a:r>
              <a:rPr lang="es-ES" sz="3200" dirty="0">
                <a:solidFill>
                  <a:srgbClr val="000000"/>
                </a:solidFill>
                <a:latin typeface="Candara" panose="020E0502030303020204" pitchFamily="34" charset="0"/>
              </a:rPr>
              <a:t>simultáneamente por el </a:t>
            </a:r>
            <a:r>
              <a:rPr lang="es-ES" sz="3200" b="1" i="1" dirty="0">
                <a:solidFill>
                  <a:srgbClr val="000000"/>
                </a:solidFill>
                <a:latin typeface="Candara-BoldItalic"/>
              </a:rPr>
              <a:t>polígrafo</a:t>
            </a:r>
            <a:r>
              <a:rPr lang="es-ES" sz="3200" dirty="0">
                <a:solidFill>
                  <a:srgbClr val="000000"/>
                </a:solidFill>
                <a:latin typeface="Candara" panose="020E0502030303020204" pitchFamily="34" charset="0"/>
              </a:rPr>
              <a:t>.</a:t>
            </a:r>
            <a:br>
              <a:rPr lang="es-ES" sz="3200" dirty="0">
                <a:solidFill>
                  <a:srgbClr val="000000"/>
                </a:solidFill>
                <a:latin typeface="Candara" panose="020E0502030303020204" pitchFamily="34" charset="0"/>
              </a:rPr>
            </a:br>
            <a:r>
              <a:rPr lang="es-ES" sz="3200" dirty="0">
                <a:solidFill>
                  <a:srgbClr val="000000"/>
                </a:solidFill>
                <a:latin typeface="Candara" panose="020E0502030303020204" pitchFamily="34" charset="0"/>
              </a:rPr>
              <a:t>Las variaciones en la </a:t>
            </a:r>
            <a:r>
              <a:rPr lang="es-ES" sz="3200" b="1" i="1" dirty="0">
                <a:solidFill>
                  <a:srgbClr val="000000"/>
                </a:solidFill>
                <a:latin typeface="Candara-BoldItalic"/>
              </a:rPr>
              <a:t>data proxy</a:t>
            </a:r>
            <a:r>
              <a:rPr lang="es-ES" sz="3200" dirty="0">
                <a:solidFill>
                  <a:srgbClr val="000000"/>
                </a:solidFill>
                <a:latin typeface="Candara" panose="020E0502030303020204" pitchFamily="34" charset="0"/>
              </a:rPr>
              <a:t>, son como </a:t>
            </a:r>
            <a:r>
              <a:rPr lang="es-ES" sz="3200" b="1" i="1" dirty="0">
                <a:solidFill>
                  <a:srgbClr val="000000"/>
                </a:solidFill>
                <a:latin typeface="Candara-BoldItalic"/>
              </a:rPr>
              <a:t>resultados </a:t>
            </a:r>
            <a:r>
              <a:rPr lang="es-ES" sz="3200" dirty="0">
                <a:solidFill>
                  <a:srgbClr val="000000"/>
                </a:solidFill>
                <a:latin typeface="Candara" panose="020E0502030303020204" pitchFamily="34" charset="0"/>
              </a:rPr>
              <a:t>de la</a:t>
            </a:r>
            <a:br>
              <a:rPr lang="es-ES" sz="3200" dirty="0">
                <a:solidFill>
                  <a:srgbClr val="000000"/>
                </a:solidFill>
                <a:latin typeface="Candara" panose="020E0502030303020204" pitchFamily="34" charset="0"/>
              </a:rPr>
            </a:br>
            <a:r>
              <a:rPr lang="es-ES" sz="3200" b="1" i="1" dirty="0">
                <a:solidFill>
                  <a:srgbClr val="000000"/>
                </a:solidFill>
                <a:latin typeface="Candara-BoldItalic"/>
              </a:rPr>
              <a:t>excitación </a:t>
            </a:r>
            <a:r>
              <a:rPr lang="es-ES" sz="3200" dirty="0">
                <a:solidFill>
                  <a:srgbClr val="000000"/>
                </a:solidFill>
                <a:latin typeface="Candara" panose="020E0502030303020204" pitchFamily="34" charset="0"/>
              </a:rPr>
              <a:t>del </a:t>
            </a:r>
            <a:r>
              <a:rPr lang="es-ES" sz="3200" b="1" i="1" dirty="0">
                <a:solidFill>
                  <a:srgbClr val="000000"/>
                </a:solidFill>
                <a:latin typeface="Candara-BoldItalic"/>
              </a:rPr>
              <a:t>SNA </a:t>
            </a:r>
            <a:r>
              <a:rPr lang="es-ES" sz="3200" dirty="0">
                <a:solidFill>
                  <a:srgbClr val="000000"/>
                </a:solidFill>
                <a:latin typeface="Candara" panose="020E0502030303020204" pitchFamily="34" charset="0"/>
              </a:rPr>
              <a:t>como </a:t>
            </a:r>
            <a:r>
              <a:rPr lang="es-ES" sz="3200" b="1" i="1" dirty="0">
                <a:solidFill>
                  <a:srgbClr val="000000"/>
                </a:solidFill>
                <a:latin typeface="Candara-BoldItalic"/>
              </a:rPr>
              <a:t>respuesta a un estímulo </a:t>
            </a:r>
            <a:r>
              <a:rPr lang="es-ES" sz="3200" dirty="0">
                <a:solidFill>
                  <a:srgbClr val="000000"/>
                </a:solidFill>
                <a:latin typeface="Candara" panose="020E0502030303020204" pitchFamily="34" charset="0"/>
              </a:rPr>
              <a:t>(pregunta</a:t>
            </a:r>
            <a:br>
              <a:rPr lang="es-ES" sz="3200" dirty="0">
                <a:solidFill>
                  <a:srgbClr val="000000"/>
                </a:solidFill>
                <a:latin typeface="Candara" panose="020E0502030303020204" pitchFamily="34" charset="0"/>
              </a:rPr>
            </a:br>
            <a:r>
              <a:rPr lang="es-SV" sz="3200" b="1" dirty="0">
                <a:solidFill>
                  <a:srgbClr val="00B150"/>
                </a:solidFill>
                <a:latin typeface="Candara-Bold"/>
              </a:rPr>
              <a:t>C</a:t>
            </a:r>
            <a:r>
              <a:rPr lang="es-SV" sz="3200" dirty="0">
                <a:solidFill>
                  <a:srgbClr val="000000"/>
                </a:solidFill>
                <a:latin typeface="Candara" panose="020E0502030303020204" pitchFamily="34" charset="0"/>
              </a:rPr>
              <a:t>‐</a:t>
            </a:r>
            <a:r>
              <a:rPr lang="es-SV" sz="3200" b="1" dirty="0">
                <a:solidFill>
                  <a:srgbClr val="FF0000"/>
                </a:solidFill>
                <a:latin typeface="Candara-Bold"/>
              </a:rPr>
              <a:t>R</a:t>
            </a:r>
            <a:r>
              <a:rPr lang="es-SV" sz="3200" dirty="0">
                <a:solidFill>
                  <a:srgbClr val="000000"/>
                </a:solidFill>
                <a:latin typeface="Candara" panose="020E0502030303020204" pitchFamily="34" charset="0"/>
              </a:rPr>
              <a:t>), estas se denominan </a:t>
            </a:r>
            <a:r>
              <a:rPr lang="es-SV" sz="3200" b="1" i="1" dirty="0">
                <a:solidFill>
                  <a:srgbClr val="000000"/>
                </a:solidFill>
                <a:latin typeface="Candara-BoldItalic"/>
              </a:rPr>
              <a:t>respuestas fisiológicas </a:t>
            </a:r>
            <a:r>
              <a:rPr lang="es-SV" sz="3200" dirty="0">
                <a:solidFill>
                  <a:srgbClr val="000000"/>
                </a:solidFill>
                <a:latin typeface="Candara" panose="020E0502030303020204" pitchFamily="34" charset="0"/>
              </a:rPr>
              <a:t>que se</a:t>
            </a:r>
            <a:br>
              <a:rPr lang="es-SV" sz="3200" dirty="0">
                <a:solidFill>
                  <a:srgbClr val="000000"/>
                </a:solidFill>
                <a:latin typeface="Candara" panose="020E0502030303020204" pitchFamily="34" charset="0"/>
              </a:rPr>
            </a:br>
            <a:r>
              <a:rPr lang="es-ES" sz="3200" dirty="0">
                <a:solidFill>
                  <a:srgbClr val="000000"/>
                </a:solidFill>
                <a:latin typeface="Candara" panose="020E0502030303020204" pitchFamily="34" charset="0"/>
              </a:rPr>
              <a:t>manifiestan en los sistemas </a:t>
            </a:r>
            <a:r>
              <a:rPr lang="es-ES" sz="3200" b="1" i="1" dirty="0">
                <a:solidFill>
                  <a:srgbClr val="000000"/>
                </a:solidFill>
                <a:latin typeface="Candara-BoldItalic"/>
              </a:rPr>
              <a:t>cardiovascular</a:t>
            </a:r>
            <a:r>
              <a:rPr lang="es-ES" sz="3200" dirty="0">
                <a:solidFill>
                  <a:srgbClr val="000000"/>
                </a:solidFill>
                <a:latin typeface="Candara" panose="020E0502030303020204" pitchFamily="34" charset="0"/>
              </a:rPr>
              <a:t>, </a:t>
            </a:r>
            <a:r>
              <a:rPr lang="es-ES" sz="3200" b="1" i="1" dirty="0">
                <a:solidFill>
                  <a:srgbClr val="000000"/>
                </a:solidFill>
                <a:latin typeface="Candara-BoldItalic"/>
              </a:rPr>
              <a:t>respiratorio </a:t>
            </a:r>
            <a:r>
              <a:rPr lang="es-ES" sz="3200" dirty="0">
                <a:solidFill>
                  <a:srgbClr val="000000"/>
                </a:solidFill>
                <a:latin typeface="Candara" panose="020E0502030303020204" pitchFamily="34" charset="0"/>
              </a:rPr>
              <a:t>y</a:t>
            </a:r>
            <a:br>
              <a:rPr lang="es-ES" sz="3200" dirty="0">
                <a:solidFill>
                  <a:srgbClr val="000000"/>
                </a:solidFill>
                <a:latin typeface="Candara" panose="020E0502030303020204" pitchFamily="34" charset="0"/>
              </a:rPr>
            </a:br>
            <a:r>
              <a:rPr lang="es-SV" sz="3200" b="1" i="1" dirty="0">
                <a:solidFill>
                  <a:srgbClr val="000000"/>
                </a:solidFill>
                <a:latin typeface="Candara-BoldItalic"/>
              </a:rPr>
              <a:t>tegumentario</a:t>
            </a:r>
            <a:r>
              <a:rPr lang="es-SV" sz="3200" dirty="0">
                <a:solidFill>
                  <a:srgbClr val="000000"/>
                </a:solidFill>
                <a:latin typeface="Candara" panose="020E0502030303020204" pitchFamily="34" charset="0"/>
              </a:rPr>
              <a:t>.</a:t>
            </a:r>
            <a:br>
              <a:rPr lang="es-SV" sz="3200" dirty="0">
                <a:solidFill>
                  <a:srgbClr val="000000"/>
                </a:solidFill>
                <a:latin typeface="Candara" panose="020E0502030303020204" pitchFamily="34" charset="0"/>
              </a:rPr>
            </a:br>
            <a:br>
              <a:rPr lang="es-SV" sz="3200" dirty="0">
                <a:solidFill>
                  <a:srgbClr val="000000"/>
                </a:solidFill>
                <a:latin typeface="Candara" panose="020E0502030303020204" pitchFamily="34" charset="0"/>
              </a:rPr>
            </a:br>
            <a:r>
              <a:rPr lang="es-ES" sz="3200" dirty="0">
                <a:latin typeface="Candara" panose="020E0502030303020204" pitchFamily="34" charset="0"/>
              </a:rPr>
              <a:t>Según estudios </a:t>
            </a:r>
            <a:r>
              <a:rPr lang="es-ES" sz="3200" b="1" i="1" dirty="0">
                <a:latin typeface="Candara-BoldItalic"/>
              </a:rPr>
              <a:t>normativos</a:t>
            </a:r>
            <a:r>
              <a:rPr lang="es-ES" sz="3200" dirty="0">
                <a:latin typeface="Candara" panose="020E0502030303020204" pitchFamily="34" charset="0"/>
              </a:rPr>
              <a:t>, existe una </a:t>
            </a:r>
            <a:r>
              <a:rPr lang="es-ES" sz="3200" b="1" i="1" dirty="0">
                <a:latin typeface="Candara-BoldItalic"/>
              </a:rPr>
              <a:t>correlación </a:t>
            </a:r>
            <a:r>
              <a:rPr lang="es-ES" sz="3200" dirty="0">
                <a:latin typeface="Candara" panose="020E0502030303020204" pitchFamily="34" charset="0"/>
              </a:rPr>
              <a:t>entre los</a:t>
            </a:r>
            <a:br>
              <a:rPr lang="es-ES" sz="3200" dirty="0">
                <a:latin typeface="Candara" panose="020E0502030303020204" pitchFamily="34" charset="0"/>
              </a:rPr>
            </a:br>
            <a:r>
              <a:rPr lang="es-ES" sz="3200" b="1" i="1" dirty="0">
                <a:latin typeface="Candara-BoldItalic"/>
              </a:rPr>
              <a:t>datos proxys </a:t>
            </a:r>
            <a:r>
              <a:rPr lang="es-ES" sz="3200" dirty="0">
                <a:latin typeface="Candara" panose="020E0502030303020204" pitchFamily="34" charset="0"/>
              </a:rPr>
              <a:t>y la </a:t>
            </a:r>
            <a:r>
              <a:rPr lang="es-ES" sz="3200" b="1" i="1" dirty="0">
                <a:latin typeface="Candara-BoldItalic"/>
              </a:rPr>
              <a:t>función del criterio de veracidad o engaño.</a:t>
            </a:r>
            <a:br>
              <a:rPr lang="es-SV" sz="3200" dirty="0">
                <a:latin typeface="ArialUnicodeMS"/>
              </a:rPr>
            </a:br>
            <a:endParaRPr lang="es-SV" sz="3200" dirty="0"/>
          </a:p>
        </p:txBody>
      </p:sp>
    </p:spTree>
    <p:extLst>
      <p:ext uri="{BB962C8B-B14F-4D97-AF65-F5344CB8AC3E}">
        <p14:creationId xmlns:p14="http://schemas.microsoft.com/office/powerpoint/2010/main" val="2087382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C89EE-4506-405A-A8F8-5DD4C2CBD0DB}"/>
              </a:ext>
            </a:extLst>
          </p:cNvPr>
          <p:cNvSpPr>
            <a:spLocks noGrp="1"/>
          </p:cNvSpPr>
          <p:nvPr>
            <p:ph type="title"/>
          </p:nvPr>
        </p:nvSpPr>
        <p:spPr>
          <a:xfrm>
            <a:off x="838200" y="365125"/>
            <a:ext cx="10515600" cy="5946898"/>
          </a:xfrm>
        </p:spPr>
        <p:txBody>
          <a:bodyPr/>
          <a:lstStyle/>
          <a:p>
            <a:endParaRPr lang="es-SV" dirty="0"/>
          </a:p>
        </p:txBody>
      </p:sp>
      <p:pic>
        <p:nvPicPr>
          <p:cNvPr id="4" name="Imagen 3">
            <a:extLst>
              <a:ext uri="{FF2B5EF4-FFF2-40B4-BE49-F238E27FC236}">
                <a16:creationId xmlns:a16="http://schemas.microsoft.com/office/drawing/2014/main" id="{3873E338-269F-42A9-9F44-8333FD34DC19}"/>
              </a:ext>
            </a:extLst>
          </p:cNvPr>
          <p:cNvPicPr>
            <a:picLocks noChangeAspect="1"/>
          </p:cNvPicPr>
          <p:nvPr/>
        </p:nvPicPr>
        <p:blipFill rotWithShape="1">
          <a:blip r:embed="rId2"/>
          <a:srcRect l="11094" t="16945" r="15469" b="9722"/>
          <a:stretch/>
        </p:blipFill>
        <p:spPr>
          <a:xfrm>
            <a:off x="838200" y="365125"/>
            <a:ext cx="10515600" cy="5946898"/>
          </a:xfrm>
          <a:prstGeom prst="rect">
            <a:avLst/>
          </a:prstGeom>
        </p:spPr>
      </p:pic>
    </p:spTree>
    <p:extLst>
      <p:ext uri="{BB962C8B-B14F-4D97-AF65-F5344CB8AC3E}">
        <p14:creationId xmlns:p14="http://schemas.microsoft.com/office/powerpoint/2010/main" val="401259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AC713-2BCA-4CF1-892F-C653C5EA4BF8}"/>
              </a:ext>
            </a:extLst>
          </p:cNvPr>
          <p:cNvSpPr>
            <a:spLocks noGrp="1"/>
          </p:cNvSpPr>
          <p:nvPr>
            <p:ph type="title"/>
          </p:nvPr>
        </p:nvSpPr>
        <p:spPr>
          <a:xfrm>
            <a:off x="838200" y="365125"/>
            <a:ext cx="10515600" cy="6140450"/>
          </a:xfrm>
        </p:spPr>
        <p:txBody>
          <a:bodyPr>
            <a:normAutofit/>
          </a:bodyPr>
          <a:lstStyle/>
          <a:p>
            <a:pPr algn="l"/>
            <a:r>
              <a:rPr lang="es-ES" sz="1800" dirty="0">
                <a:latin typeface="ArialUnicodeMS"/>
              </a:rPr>
              <a:t>Fases de una prueba poligráfica</a:t>
            </a:r>
            <a:br>
              <a:rPr lang="es-ES" sz="1800" dirty="0">
                <a:latin typeface="ArialUnicodeMS"/>
              </a:rPr>
            </a:br>
            <a:br>
              <a:rPr lang="es-ES" sz="1800" dirty="0">
                <a:latin typeface="ArialUnicodeMS"/>
              </a:rPr>
            </a:br>
            <a:r>
              <a:rPr lang="es-ES" sz="1800" dirty="0">
                <a:latin typeface="Candara" panose="020E0502030303020204" pitchFamily="34" charset="0"/>
              </a:rPr>
              <a:t>La examinación consta de una </a:t>
            </a:r>
            <a:r>
              <a:rPr lang="es-ES" sz="1800" b="1" i="1" dirty="0">
                <a:latin typeface="Candara-BoldItalic"/>
              </a:rPr>
              <a:t>fase de entrevista</a:t>
            </a:r>
            <a:r>
              <a:rPr lang="es-ES" sz="1800" dirty="0">
                <a:latin typeface="Candara" panose="020E0502030303020204" pitchFamily="34" charset="0"/>
              </a:rPr>
              <a:t>, para clarificar el asunto bajo</a:t>
            </a:r>
            <a:br>
              <a:rPr lang="es-ES" sz="1800" dirty="0">
                <a:latin typeface="Candara" panose="020E0502030303020204" pitchFamily="34" charset="0"/>
              </a:rPr>
            </a:br>
            <a:r>
              <a:rPr lang="es-ES" sz="1800" dirty="0">
                <a:latin typeface="Candara" panose="020E0502030303020204" pitchFamily="34" charset="0"/>
              </a:rPr>
              <a:t>evaluación y los estímulos de prueba relacionados.</a:t>
            </a:r>
            <a:br>
              <a:rPr lang="es-ES" sz="1800" dirty="0">
                <a:latin typeface="Candara" panose="020E0502030303020204" pitchFamily="34" charset="0"/>
              </a:rPr>
            </a:br>
            <a:br>
              <a:rPr lang="es-ES" sz="1800" dirty="0">
                <a:latin typeface="Candara" panose="020E0502030303020204" pitchFamily="34" charset="0"/>
              </a:rPr>
            </a:br>
            <a:r>
              <a:rPr lang="es-ES" sz="1800" dirty="0">
                <a:latin typeface="Candara" panose="020E0502030303020204" pitchFamily="34" charset="0"/>
              </a:rPr>
              <a:t>Una fase de </a:t>
            </a:r>
            <a:r>
              <a:rPr lang="es-ES" sz="1800" b="1" i="1" dirty="0">
                <a:latin typeface="Candara-BoldItalic"/>
              </a:rPr>
              <a:t>adquisición de datos </a:t>
            </a:r>
            <a:r>
              <a:rPr lang="es-ES" sz="1800" dirty="0">
                <a:latin typeface="Candara" panose="020E0502030303020204" pitchFamily="34" charset="0"/>
              </a:rPr>
              <a:t>en la que se registran permanentemente las</a:t>
            </a:r>
            <a:br>
              <a:rPr lang="es-ES" sz="1800" dirty="0">
                <a:latin typeface="Candara" panose="020E0502030303020204" pitchFamily="34" charset="0"/>
              </a:rPr>
            </a:br>
            <a:r>
              <a:rPr lang="es-ES" sz="1800" dirty="0">
                <a:latin typeface="Candara" panose="020E0502030303020204" pitchFamily="34" charset="0"/>
              </a:rPr>
              <a:t>respuestas fisiológicas ante los estímulos de prueba.</a:t>
            </a:r>
            <a:br>
              <a:rPr lang="es-ES" sz="1800" dirty="0">
                <a:latin typeface="Candara" panose="020E0502030303020204" pitchFamily="34" charset="0"/>
              </a:rPr>
            </a:br>
            <a:br>
              <a:rPr lang="es-ES" sz="1800" dirty="0">
                <a:latin typeface="Candara" panose="020E0502030303020204" pitchFamily="34" charset="0"/>
              </a:rPr>
            </a:br>
            <a:r>
              <a:rPr lang="es-ES" sz="1800" dirty="0">
                <a:latin typeface="Candara" panose="020E0502030303020204" pitchFamily="34" charset="0"/>
              </a:rPr>
              <a:t>Una fase de </a:t>
            </a:r>
            <a:r>
              <a:rPr lang="es-ES" sz="1800" b="1" i="1" dirty="0">
                <a:latin typeface="Candara-BoldItalic"/>
              </a:rPr>
              <a:t>análisis de datos </a:t>
            </a:r>
            <a:r>
              <a:rPr lang="es-ES" sz="1800" dirty="0">
                <a:latin typeface="Candara" panose="020E0502030303020204" pitchFamily="34" charset="0"/>
              </a:rPr>
              <a:t>en la que son cuantificadas numéricamente las</a:t>
            </a:r>
            <a:br>
              <a:rPr lang="es-ES" sz="1800" dirty="0">
                <a:latin typeface="Candara" panose="020E0502030303020204" pitchFamily="34" charset="0"/>
              </a:rPr>
            </a:br>
            <a:r>
              <a:rPr lang="es-ES" sz="1800" dirty="0">
                <a:latin typeface="Candara" panose="020E0502030303020204" pitchFamily="34" charset="0"/>
              </a:rPr>
              <a:t>diferencias en las respuestas ante los diferentes tipos de estímulo de prueba, para</a:t>
            </a:r>
            <a:br>
              <a:rPr lang="es-ES" sz="1800" dirty="0">
                <a:latin typeface="Candara" panose="020E0502030303020204" pitchFamily="34" charset="0"/>
              </a:rPr>
            </a:br>
            <a:r>
              <a:rPr lang="es-ES" sz="1800" dirty="0">
                <a:latin typeface="Candara" panose="020E0502030303020204" pitchFamily="34" charset="0"/>
              </a:rPr>
              <a:t>calcular un clasificador estadístico de un resultado de prueba categórico.</a:t>
            </a:r>
            <a:br>
              <a:rPr lang="es-ES" sz="1800" dirty="0">
                <a:latin typeface="Candara" panose="020E0502030303020204" pitchFamily="34" charset="0"/>
              </a:rPr>
            </a:br>
            <a:br>
              <a:rPr lang="es-ES" sz="1800" dirty="0">
                <a:latin typeface="Candara" panose="020E0502030303020204" pitchFamily="34" charset="0"/>
              </a:rPr>
            </a:br>
            <a:r>
              <a:rPr lang="es-ES" sz="1800" dirty="0">
                <a:latin typeface="Candara" panose="020E0502030303020204" pitchFamily="34" charset="0"/>
              </a:rPr>
              <a:t>El examinador podría además proporcionar al examinado una</a:t>
            </a:r>
            <a:br>
              <a:rPr lang="es-ES" sz="1800" dirty="0">
                <a:latin typeface="Candara" panose="020E0502030303020204" pitchFamily="34" charset="0"/>
              </a:rPr>
            </a:br>
            <a:r>
              <a:rPr lang="es-ES" sz="1800" dirty="0">
                <a:latin typeface="Candara" panose="020E0502030303020204" pitchFamily="34" charset="0"/>
              </a:rPr>
              <a:t>oportunidad para explicar cualquier respuesta fisiológica y</a:t>
            </a:r>
            <a:br>
              <a:rPr lang="es-ES" sz="1800" dirty="0">
                <a:latin typeface="Candara" panose="020E0502030303020204" pitchFamily="34" charset="0"/>
              </a:rPr>
            </a:br>
            <a:r>
              <a:rPr lang="es-ES" sz="1800" dirty="0">
                <a:latin typeface="Candara" panose="020E0502030303020204" pitchFamily="34" charset="0"/>
              </a:rPr>
              <a:t>resolver cualquier inconsistencia persistente, a esta oportunidad,</a:t>
            </a:r>
            <a:br>
              <a:rPr lang="es-ES" sz="1800" dirty="0">
                <a:latin typeface="Candara" panose="020E0502030303020204" pitchFamily="34" charset="0"/>
              </a:rPr>
            </a:br>
            <a:r>
              <a:rPr lang="es-ES" sz="1800" dirty="0">
                <a:latin typeface="Candara" panose="020E0502030303020204" pitchFamily="34" charset="0"/>
              </a:rPr>
              <a:t>se le conoce como Post test, sin embargo, no es parte de las etapas</a:t>
            </a:r>
            <a:br>
              <a:rPr lang="es-ES" sz="1800" dirty="0">
                <a:latin typeface="Candara" panose="020E0502030303020204" pitchFamily="34" charset="0"/>
              </a:rPr>
            </a:br>
            <a:r>
              <a:rPr lang="es-SV" sz="1800" dirty="0">
                <a:latin typeface="Candara" panose="020E0502030303020204" pitchFamily="34" charset="0"/>
              </a:rPr>
              <a:t>de la prueba.</a:t>
            </a:r>
            <a:endParaRPr lang="es-SV" sz="1800" dirty="0"/>
          </a:p>
        </p:txBody>
      </p:sp>
    </p:spTree>
    <p:extLst>
      <p:ext uri="{BB962C8B-B14F-4D97-AF65-F5344CB8AC3E}">
        <p14:creationId xmlns:p14="http://schemas.microsoft.com/office/powerpoint/2010/main" val="1688803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425766A-E71B-4AEA-98DF-D982B717B046}"/>
              </a:ext>
            </a:extLst>
          </p:cNvPr>
          <p:cNvPicPr>
            <a:picLocks noChangeAspect="1"/>
          </p:cNvPicPr>
          <p:nvPr/>
        </p:nvPicPr>
        <p:blipFill rotWithShape="1">
          <a:blip r:embed="rId2"/>
          <a:srcRect l="1957" t="18578" r="25652" b="9064"/>
          <a:stretch/>
        </p:blipFill>
        <p:spPr>
          <a:xfrm>
            <a:off x="327990" y="337930"/>
            <a:ext cx="11608905" cy="6262013"/>
          </a:xfrm>
          <a:prstGeom prst="rect">
            <a:avLst/>
          </a:prstGeom>
        </p:spPr>
      </p:pic>
    </p:spTree>
    <p:extLst>
      <p:ext uri="{BB962C8B-B14F-4D97-AF65-F5344CB8AC3E}">
        <p14:creationId xmlns:p14="http://schemas.microsoft.com/office/powerpoint/2010/main" val="129509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06F130-EFA0-408B-9ACA-0FDD2F20D9B8}"/>
              </a:ext>
            </a:extLst>
          </p:cNvPr>
          <p:cNvPicPr>
            <a:picLocks noChangeAspect="1"/>
          </p:cNvPicPr>
          <p:nvPr/>
        </p:nvPicPr>
        <p:blipFill rotWithShape="1">
          <a:blip r:embed="rId2"/>
          <a:srcRect l="3751" t="18550" r="25977" b="12319"/>
          <a:stretch/>
        </p:blipFill>
        <p:spPr>
          <a:xfrm>
            <a:off x="536712" y="437321"/>
            <a:ext cx="11201401" cy="5993295"/>
          </a:xfrm>
          <a:prstGeom prst="rect">
            <a:avLst/>
          </a:prstGeom>
        </p:spPr>
      </p:pic>
    </p:spTree>
    <p:extLst>
      <p:ext uri="{BB962C8B-B14F-4D97-AF65-F5344CB8AC3E}">
        <p14:creationId xmlns:p14="http://schemas.microsoft.com/office/powerpoint/2010/main" val="1422061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025094-85FF-4B29-B74F-1B488AF9796F}"/>
              </a:ext>
            </a:extLst>
          </p:cNvPr>
          <p:cNvPicPr>
            <a:picLocks noChangeAspect="1"/>
          </p:cNvPicPr>
          <p:nvPr/>
        </p:nvPicPr>
        <p:blipFill rotWithShape="1">
          <a:blip r:embed="rId2"/>
          <a:srcRect l="2527" t="19855" r="24511" b="12029"/>
          <a:stretch/>
        </p:blipFill>
        <p:spPr>
          <a:xfrm>
            <a:off x="457199" y="437322"/>
            <a:ext cx="11211339" cy="5887520"/>
          </a:xfrm>
          <a:prstGeom prst="rect">
            <a:avLst/>
          </a:prstGeom>
        </p:spPr>
      </p:pic>
    </p:spTree>
    <p:extLst>
      <p:ext uri="{BB962C8B-B14F-4D97-AF65-F5344CB8AC3E}">
        <p14:creationId xmlns:p14="http://schemas.microsoft.com/office/powerpoint/2010/main" val="153157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94E9B9-C3A2-4F01-AA01-612C93F81DC2}"/>
              </a:ext>
            </a:extLst>
          </p:cNvPr>
          <p:cNvSpPr txBox="1"/>
          <p:nvPr/>
        </p:nvSpPr>
        <p:spPr>
          <a:xfrm>
            <a:off x="1089891" y="738909"/>
            <a:ext cx="9956800" cy="3539430"/>
          </a:xfrm>
          <a:prstGeom prst="rect">
            <a:avLst/>
          </a:prstGeom>
          <a:noFill/>
        </p:spPr>
        <p:txBody>
          <a:bodyPr wrap="square">
            <a:spAutoFit/>
          </a:bodyPr>
          <a:lstStyle/>
          <a:p>
            <a:pPr algn="l"/>
            <a:r>
              <a:rPr lang="es-SV" sz="2800" dirty="0">
                <a:latin typeface="Century Gothic" panose="020B0502020202020204" pitchFamily="34" charset="0"/>
              </a:rPr>
              <a:t>Valores</a:t>
            </a:r>
          </a:p>
          <a:p>
            <a:pPr algn="l"/>
            <a:endParaRPr lang="es-SV" sz="2800" dirty="0">
              <a:latin typeface="Century Gothic" panose="020B0502020202020204" pitchFamily="34" charset="0"/>
            </a:endParaRPr>
          </a:p>
          <a:p>
            <a:pPr algn="just"/>
            <a:r>
              <a:rPr lang="es-ES" sz="2400" dirty="0">
                <a:latin typeface="Century Gothic" panose="020B0502020202020204" pitchFamily="34" charset="0"/>
              </a:rPr>
              <a:t>Actuamos siempre con un alto sentido de RESPONSABILIDAD , fomentando y manteniendo el RESPETO a los derechos humanos que debe prevalecer en toda organización, garantizando la  seguridad en la DISCRECIÓN de nuestro trabajo y colaboradores, aportando resultados confiables y HONESTOS¸ con estricto apego a los lineamientos en materia de seguridad de la información, para su uso y </a:t>
            </a:r>
            <a:r>
              <a:rPr lang="es-SV" sz="2400" dirty="0">
                <a:latin typeface="Century Gothic" panose="020B0502020202020204" pitchFamily="34" charset="0"/>
              </a:rPr>
              <a:t>protección.</a:t>
            </a:r>
          </a:p>
        </p:txBody>
      </p:sp>
      <p:sp>
        <p:nvSpPr>
          <p:cNvPr id="5" name="CuadroTexto 4">
            <a:extLst>
              <a:ext uri="{FF2B5EF4-FFF2-40B4-BE49-F238E27FC236}">
                <a16:creationId xmlns:a16="http://schemas.microsoft.com/office/drawing/2014/main" id="{61F42C88-2EF1-4273-B8AB-F98C053F4159}"/>
              </a:ext>
            </a:extLst>
          </p:cNvPr>
          <p:cNvSpPr txBox="1"/>
          <p:nvPr/>
        </p:nvSpPr>
        <p:spPr>
          <a:xfrm rot="10800000" flipV="1">
            <a:off x="1089886" y="3548617"/>
            <a:ext cx="9956801" cy="2246769"/>
          </a:xfrm>
          <a:prstGeom prst="rect">
            <a:avLst/>
          </a:prstGeom>
          <a:noFill/>
        </p:spPr>
        <p:txBody>
          <a:bodyPr wrap="square">
            <a:spAutoFit/>
          </a:bodyPr>
          <a:lstStyle/>
          <a:p>
            <a:pPr algn="just"/>
            <a:endParaRPr lang="es-ES" sz="2800" dirty="0">
              <a:latin typeface="Century Gothic" panose="020B0502020202020204" pitchFamily="34" charset="0"/>
            </a:endParaRPr>
          </a:p>
          <a:p>
            <a:pPr algn="just"/>
            <a:endParaRPr lang="es-ES" sz="2800" dirty="0">
              <a:latin typeface="Century Gothic" panose="020B0502020202020204" pitchFamily="34" charset="0"/>
            </a:endParaRPr>
          </a:p>
          <a:p>
            <a:pPr algn="just"/>
            <a:r>
              <a:rPr lang="es-ES" sz="2800" dirty="0">
                <a:latin typeface="Century Gothic" panose="020B0502020202020204" pitchFamily="34" charset="0"/>
              </a:rPr>
              <a:t>Nuestra Organización busca mejorar y fomentar las buenas prácticas y comunicación tanto con nuestros usuarios </a:t>
            </a:r>
            <a:r>
              <a:rPr lang="es-SV" sz="2800" dirty="0">
                <a:latin typeface="Century Gothic" panose="020B0502020202020204" pitchFamily="34" charset="0"/>
              </a:rPr>
              <a:t>como con nuestros colaboradores.</a:t>
            </a:r>
          </a:p>
        </p:txBody>
      </p:sp>
    </p:spTree>
    <p:extLst>
      <p:ext uri="{BB962C8B-B14F-4D97-AF65-F5344CB8AC3E}">
        <p14:creationId xmlns:p14="http://schemas.microsoft.com/office/powerpoint/2010/main" val="158604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435936-4D63-4354-90DC-57E59CD0ECE3}"/>
              </a:ext>
            </a:extLst>
          </p:cNvPr>
          <p:cNvSpPr txBox="1"/>
          <p:nvPr/>
        </p:nvSpPr>
        <p:spPr>
          <a:xfrm>
            <a:off x="1108364" y="794328"/>
            <a:ext cx="9975273" cy="5693866"/>
          </a:xfrm>
          <a:prstGeom prst="rect">
            <a:avLst/>
          </a:prstGeom>
          <a:noFill/>
        </p:spPr>
        <p:txBody>
          <a:bodyPr wrap="square">
            <a:spAutoFit/>
          </a:bodyPr>
          <a:lstStyle/>
          <a:p>
            <a:pPr algn="l"/>
            <a:r>
              <a:rPr lang="es-SV" sz="2800" dirty="0">
                <a:latin typeface="HelveticaNeue-BlackCond"/>
              </a:rPr>
              <a:t>Experiencia</a:t>
            </a:r>
          </a:p>
          <a:p>
            <a:pPr algn="just"/>
            <a:r>
              <a:rPr lang="es-SV" sz="2400" dirty="0">
                <a:solidFill>
                  <a:srgbClr val="000000"/>
                </a:solidFill>
                <a:latin typeface="Century Gothic" panose="020B0502020202020204" pitchFamily="34" charset="0"/>
              </a:rPr>
              <a:t>La historia de Grupo C.I.M.A., es </a:t>
            </a:r>
            <a:r>
              <a:rPr lang="es-ES" sz="2400" dirty="0">
                <a:solidFill>
                  <a:srgbClr val="000000"/>
                </a:solidFill>
                <a:latin typeface="Century Gothic" panose="020B0502020202020204" pitchFamily="34" charset="0"/>
              </a:rPr>
              <a:t>impresionante, ya que es un ejemplo de visión, trabajo en equipo, esfuerzo y dedicación. </a:t>
            </a:r>
          </a:p>
          <a:p>
            <a:pPr algn="just"/>
            <a:endParaRPr lang="es-ES" sz="2400" dirty="0">
              <a:solidFill>
                <a:srgbClr val="000000"/>
              </a:solidFill>
              <a:latin typeface="Century Gothic" panose="020B0502020202020204" pitchFamily="34" charset="0"/>
            </a:endParaRPr>
          </a:p>
          <a:p>
            <a:pPr algn="just"/>
            <a:r>
              <a:rPr lang="es-ES" sz="2400" dirty="0">
                <a:solidFill>
                  <a:srgbClr val="000000"/>
                </a:solidFill>
                <a:latin typeface="Century Gothic" panose="020B0502020202020204" pitchFamily="34" charset="0"/>
              </a:rPr>
              <a:t>Empresa fundada por Oliverio Hernández en 2009, quien con su visión emprendedora y capacidad empática con su país decidió crear una empresa que además de dar trabajo una cantidad importante de profesionales es un apoyo en la mejora de calidad y seguridad concerniente al personal colaborador en </a:t>
            </a:r>
            <a:r>
              <a:rPr lang="es-SV" sz="2400" dirty="0">
                <a:solidFill>
                  <a:srgbClr val="000000"/>
                </a:solidFill>
                <a:latin typeface="Century Gothic" panose="020B0502020202020204" pitchFamily="34" charset="0"/>
              </a:rPr>
              <a:t>empresas e instituciones. </a:t>
            </a:r>
          </a:p>
          <a:p>
            <a:pPr algn="just"/>
            <a:endParaRPr lang="es-SV" sz="2400" dirty="0">
              <a:solidFill>
                <a:srgbClr val="000000"/>
              </a:solidFill>
              <a:latin typeface="Century Gothic" panose="020B0502020202020204" pitchFamily="34" charset="0"/>
            </a:endParaRPr>
          </a:p>
          <a:p>
            <a:pPr algn="just"/>
            <a:r>
              <a:rPr lang="es-ES" sz="2400" dirty="0">
                <a:solidFill>
                  <a:srgbClr val="000000"/>
                </a:solidFill>
                <a:latin typeface="Century Gothic" panose="020B0502020202020204" pitchFamily="34" charset="0"/>
              </a:rPr>
              <a:t>Grupo C.I.M.A., se caracteriza por impulsar a la gente joven, su equipo de trabajo esta formado por personas </a:t>
            </a:r>
            <a:r>
              <a:rPr lang="es-ES" sz="2400" dirty="0" err="1">
                <a:solidFill>
                  <a:srgbClr val="000000"/>
                </a:solidFill>
                <a:latin typeface="Century Gothic" panose="020B0502020202020204" pitchFamily="34" charset="0"/>
              </a:rPr>
              <a:t>co</a:t>
            </a:r>
            <a:r>
              <a:rPr lang="es-SV" sz="2400" dirty="0" err="1">
                <a:solidFill>
                  <a:srgbClr val="000000"/>
                </a:solidFill>
                <a:latin typeface="Century Gothic" panose="020B0502020202020204" pitchFamily="34" charset="0"/>
              </a:rPr>
              <a:t>mprometidas</a:t>
            </a:r>
            <a:r>
              <a:rPr lang="es-SV" sz="2400" dirty="0">
                <a:solidFill>
                  <a:srgbClr val="000000"/>
                </a:solidFill>
                <a:latin typeface="Century Gothic" panose="020B0502020202020204" pitchFamily="34" charset="0"/>
              </a:rPr>
              <a:t>, perseverantes e inteligentes quienes son </a:t>
            </a:r>
            <a:r>
              <a:rPr lang="es-ES" sz="2400" dirty="0">
                <a:solidFill>
                  <a:srgbClr val="000000"/>
                </a:solidFill>
                <a:latin typeface="Century Gothic" panose="020B0502020202020204" pitchFamily="34" charset="0"/>
              </a:rPr>
              <a:t>la estructura fundamental de los logros obtenidos.</a:t>
            </a:r>
            <a:endParaRPr lang="es-SV" sz="2400" dirty="0">
              <a:latin typeface="Century Gothic" panose="020B0502020202020204" pitchFamily="34" charset="0"/>
            </a:endParaRPr>
          </a:p>
        </p:txBody>
      </p:sp>
    </p:spTree>
    <p:extLst>
      <p:ext uri="{BB962C8B-B14F-4D97-AF65-F5344CB8AC3E}">
        <p14:creationId xmlns:p14="http://schemas.microsoft.com/office/powerpoint/2010/main" val="224533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10292-CB21-497A-88CB-75997A55953D}"/>
              </a:ext>
            </a:extLst>
          </p:cNvPr>
          <p:cNvSpPr txBox="1"/>
          <p:nvPr/>
        </p:nvSpPr>
        <p:spPr>
          <a:xfrm>
            <a:off x="1154545" y="729674"/>
            <a:ext cx="9892146" cy="4278094"/>
          </a:xfrm>
          <a:prstGeom prst="rect">
            <a:avLst/>
          </a:prstGeom>
          <a:noFill/>
        </p:spPr>
        <p:txBody>
          <a:bodyPr wrap="square">
            <a:spAutoFit/>
          </a:bodyPr>
          <a:lstStyle/>
          <a:p>
            <a:pPr algn="l"/>
            <a:r>
              <a:rPr lang="es-SV" sz="2800" dirty="0">
                <a:solidFill>
                  <a:srgbClr val="1B67FB"/>
                </a:solidFill>
                <a:latin typeface="HelveticaNeue-BlackCond"/>
              </a:rPr>
              <a:t>Experiencia</a:t>
            </a:r>
          </a:p>
          <a:p>
            <a:pPr algn="l"/>
            <a:endParaRPr lang="es-SV" sz="2800" dirty="0">
              <a:solidFill>
                <a:srgbClr val="1B67FB"/>
              </a:solidFill>
              <a:latin typeface="HelveticaNeue-BlackCond"/>
            </a:endParaRPr>
          </a:p>
          <a:p>
            <a:pPr algn="just"/>
            <a:r>
              <a:rPr lang="es-ES" sz="2400" dirty="0">
                <a:solidFill>
                  <a:srgbClr val="000000"/>
                </a:solidFill>
                <a:latin typeface="Century Gothic" panose="020B0502020202020204" pitchFamily="34" charset="0"/>
              </a:rPr>
              <a:t>Nuestros procesos y procedimientos de prueba están avalados por la American </a:t>
            </a:r>
            <a:r>
              <a:rPr lang="es-ES" sz="2400" dirty="0" err="1">
                <a:solidFill>
                  <a:srgbClr val="000000"/>
                </a:solidFill>
                <a:latin typeface="Century Gothic" panose="020B0502020202020204" pitchFamily="34" charset="0"/>
              </a:rPr>
              <a:t>Polygraph</a:t>
            </a:r>
            <a:r>
              <a:rPr lang="es-ES" sz="2400" dirty="0">
                <a:solidFill>
                  <a:srgbClr val="000000"/>
                </a:solidFill>
                <a:latin typeface="Century Gothic" panose="020B0502020202020204" pitchFamily="34" charset="0"/>
              </a:rPr>
              <a:t> </a:t>
            </a:r>
            <a:r>
              <a:rPr lang="es-ES" sz="2400" dirty="0" err="1">
                <a:solidFill>
                  <a:srgbClr val="000000"/>
                </a:solidFill>
                <a:latin typeface="Century Gothic" panose="020B0502020202020204" pitchFamily="34" charset="0"/>
              </a:rPr>
              <a:t>Association</a:t>
            </a:r>
            <a:r>
              <a:rPr lang="es-ES" sz="2400" dirty="0">
                <a:solidFill>
                  <a:srgbClr val="000000"/>
                </a:solidFill>
                <a:latin typeface="Century Gothic" panose="020B0502020202020204" pitchFamily="34" charset="0"/>
              </a:rPr>
              <a:t> (APA).</a:t>
            </a:r>
          </a:p>
          <a:p>
            <a:pPr algn="just"/>
            <a:endParaRPr lang="es-SV" sz="2400" dirty="0">
              <a:solidFill>
                <a:srgbClr val="000000"/>
              </a:solidFill>
              <a:latin typeface="Century Gothic" panose="020B0502020202020204" pitchFamily="34" charset="0"/>
            </a:endParaRPr>
          </a:p>
          <a:p>
            <a:pPr algn="just"/>
            <a:r>
              <a:rPr lang="es-ES" sz="2400" dirty="0">
                <a:solidFill>
                  <a:srgbClr val="000000"/>
                </a:solidFill>
                <a:latin typeface="Century Gothic" panose="020B0502020202020204" pitchFamily="34" charset="0"/>
              </a:rPr>
              <a:t>Tenemos capacidad de respuesta de hasta 6000 evaluaciones anuales, con clientes de alto prestigio, tanto en sector privado.</a:t>
            </a:r>
          </a:p>
          <a:p>
            <a:pPr algn="just"/>
            <a:endParaRPr lang="es-ES" sz="2400" dirty="0">
              <a:solidFill>
                <a:srgbClr val="000000"/>
              </a:solidFill>
              <a:latin typeface="Century Gothic" panose="020B0502020202020204" pitchFamily="34" charset="0"/>
            </a:endParaRPr>
          </a:p>
          <a:p>
            <a:pPr algn="just"/>
            <a:r>
              <a:rPr lang="es-ES" sz="2400" dirty="0">
                <a:solidFill>
                  <a:srgbClr val="000000"/>
                </a:solidFill>
                <a:latin typeface="Century Gothic" panose="020B0502020202020204" pitchFamily="34" charset="0"/>
              </a:rPr>
              <a:t>En el sector privado, hemos colaborado en investigaciones con difusión en medios masivos. En las que nuestra participación ha sido central en el </a:t>
            </a:r>
            <a:r>
              <a:rPr lang="es-SV" sz="2400" dirty="0">
                <a:solidFill>
                  <a:srgbClr val="000000"/>
                </a:solidFill>
                <a:latin typeface="Century Gothic" panose="020B0502020202020204" pitchFamily="34" charset="0"/>
              </a:rPr>
              <a:t>esclarecimiento de hechos</a:t>
            </a:r>
            <a:endParaRPr lang="es-SV" sz="2400" dirty="0">
              <a:latin typeface="Century Gothic" panose="020B0502020202020204" pitchFamily="34" charset="0"/>
            </a:endParaRPr>
          </a:p>
        </p:txBody>
      </p:sp>
    </p:spTree>
    <p:extLst>
      <p:ext uri="{BB962C8B-B14F-4D97-AF65-F5344CB8AC3E}">
        <p14:creationId xmlns:p14="http://schemas.microsoft.com/office/powerpoint/2010/main" val="357127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macenes Siman - Wikipedia, la enciclopedia libre">
            <a:extLst>
              <a:ext uri="{FF2B5EF4-FFF2-40B4-BE49-F238E27FC236}">
                <a16:creationId xmlns:a16="http://schemas.microsoft.com/office/drawing/2014/main" id="{5BD4FE16-0D16-45FA-AF3F-2C528D9BD3D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81106" y="2986163"/>
            <a:ext cx="2720975" cy="903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tículos para el Hogar, Oficina, Mascotas y más | Dollarcity">
            <a:extLst>
              <a:ext uri="{FF2B5EF4-FFF2-40B4-BE49-F238E27FC236}">
                <a16:creationId xmlns:a16="http://schemas.microsoft.com/office/drawing/2014/main" id="{64745A48-E9AB-4B1C-B3B1-CB2CB872D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105" b="29612"/>
          <a:stretch/>
        </p:blipFill>
        <p:spPr bwMode="auto">
          <a:xfrm>
            <a:off x="4425563" y="2963819"/>
            <a:ext cx="2234119" cy="10116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upo Roble | LinkedIn">
            <a:extLst>
              <a:ext uri="{FF2B5EF4-FFF2-40B4-BE49-F238E27FC236}">
                <a16:creationId xmlns:a16="http://schemas.microsoft.com/office/drawing/2014/main" id="{04816D5B-7CF1-440D-995C-D599199873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 t="2627" r="7392" b="4304"/>
          <a:stretch/>
        </p:blipFill>
        <p:spPr bwMode="auto">
          <a:xfrm>
            <a:off x="7483164" y="2583171"/>
            <a:ext cx="1759226" cy="17729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adito: Pagos en línea firma contrato con AES El Salvador – Pagadito –  Pagos en línea">
            <a:extLst>
              <a:ext uri="{FF2B5EF4-FFF2-40B4-BE49-F238E27FC236}">
                <a16:creationId xmlns:a16="http://schemas.microsoft.com/office/drawing/2014/main" id="{9EC41166-F5BF-4C01-8435-BE73AD72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1468" y="2611605"/>
            <a:ext cx="1759226" cy="17592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E3FCADE-90A5-4CC9-ACC8-0A45C26B5D3B}"/>
              </a:ext>
            </a:extLst>
          </p:cNvPr>
          <p:cNvPicPr>
            <a:picLocks noChangeAspect="1"/>
          </p:cNvPicPr>
          <p:nvPr/>
        </p:nvPicPr>
        <p:blipFill>
          <a:blip r:embed="rId6"/>
          <a:stretch>
            <a:fillRect/>
          </a:stretch>
        </p:blipFill>
        <p:spPr>
          <a:xfrm>
            <a:off x="684212" y="4276855"/>
            <a:ext cx="2175153" cy="2175153"/>
          </a:xfrm>
          <a:prstGeom prst="rect">
            <a:avLst/>
          </a:prstGeom>
          <a:ln w="19050">
            <a:solidFill>
              <a:schemeClr val="tx1"/>
            </a:solidFill>
          </a:ln>
        </p:spPr>
      </p:pic>
      <p:pic>
        <p:nvPicPr>
          <p:cNvPr id="9" name="Imagen 8">
            <a:extLst>
              <a:ext uri="{FF2B5EF4-FFF2-40B4-BE49-F238E27FC236}">
                <a16:creationId xmlns:a16="http://schemas.microsoft.com/office/drawing/2014/main" id="{552AF60C-A02F-46B2-A349-C261925270F9}"/>
              </a:ext>
            </a:extLst>
          </p:cNvPr>
          <p:cNvPicPr>
            <a:picLocks noChangeAspect="1"/>
          </p:cNvPicPr>
          <p:nvPr/>
        </p:nvPicPr>
        <p:blipFill>
          <a:blip r:embed="rId7"/>
          <a:stretch>
            <a:fillRect/>
          </a:stretch>
        </p:blipFill>
        <p:spPr>
          <a:xfrm>
            <a:off x="3405583" y="4706690"/>
            <a:ext cx="4957194" cy="1494162"/>
          </a:xfrm>
          <a:prstGeom prst="rect">
            <a:avLst/>
          </a:prstGeom>
          <a:ln w="19050">
            <a:solidFill>
              <a:schemeClr val="tx1"/>
            </a:solidFill>
          </a:ln>
        </p:spPr>
      </p:pic>
      <p:pic>
        <p:nvPicPr>
          <p:cNvPr id="10" name="Imagen 9">
            <a:extLst>
              <a:ext uri="{FF2B5EF4-FFF2-40B4-BE49-F238E27FC236}">
                <a16:creationId xmlns:a16="http://schemas.microsoft.com/office/drawing/2014/main" id="{E51A49E9-8FD3-4A43-A75F-65B4B0EE446F}"/>
              </a:ext>
            </a:extLst>
          </p:cNvPr>
          <p:cNvPicPr>
            <a:picLocks noChangeAspect="1"/>
          </p:cNvPicPr>
          <p:nvPr/>
        </p:nvPicPr>
        <p:blipFill>
          <a:blip r:embed="rId8"/>
          <a:stretch>
            <a:fillRect/>
          </a:stretch>
        </p:blipFill>
        <p:spPr>
          <a:xfrm>
            <a:off x="9344953" y="4561717"/>
            <a:ext cx="2528382" cy="1644825"/>
          </a:xfrm>
          <a:prstGeom prst="rect">
            <a:avLst/>
          </a:prstGeom>
          <a:ln w="19050">
            <a:solidFill>
              <a:schemeClr val="tx1"/>
            </a:solidFill>
          </a:ln>
        </p:spPr>
      </p:pic>
      <p:pic>
        <p:nvPicPr>
          <p:cNvPr id="5" name="Imagen 4">
            <a:extLst>
              <a:ext uri="{FF2B5EF4-FFF2-40B4-BE49-F238E27FC236}">
                <a16:creationId xmlns:a16="http://schemas.microsoft.com/office/drawing/2014/main" id="{EC92B326-D4C4-4DD7-BF47-FB7F060F2FF8}"/>
              </a:ext>
            </a:extLst>
          </p:cNvPr>
          <p:cNvPicPr>
            <a:picLocks noChangeAspect="1"/>
          </p:cNvPicPr>
          <p:nvPr/>
        </p:nvPicPr>
        <p:blipFill rotWithShape="1">
          <a:blip r:embed="rId9"/>
          <a:srcRect l="10152" t="23568" r="14166" b="28620"/>
          <a:stretch/>
        </p:blipFill>
        <p:spPr>
          <a:xfrm>
            <a:off x="17945" y="4204"/>
            <a:ext cx="12174055" cy="2373395"/>
          </a:xfrm>
          <a:prstGeom prst="rect">
            <a:avLst/>
          </a:prstGeom>
        </p:spPr>
      </p:pic>
    </p:spTree>
    <p:extLst>
      <p:ext uri="{BB962C8B-B14F-4D97-AF65-F5344CB8AC3E}">
        <p14:creationId xmlns:p14="http://schemas.microsoft.com/office/powerpoint/2010/main" val="416535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33516-2783-4BA8-B23C-B0E069731265}"/>
              </a:ext>
            </a:extLst>
          </p:cNvPr>
          <p:cNvSpPr>
            <a:spLocks noGrp="1"/>
          </p:cNvSpPr>
          <p:nvPr>
            <p:ph type="title"/>
          </p:nvPr>
        </p:nvSpPr>
        <p:spPr>
          <a:xfrm>
            <a:off x="838200" y="365126"/>
            <a:ext cx="10515600" cy="6054725"/>
          </a:xfrm>
        </p:spPr>
        <p:txBody>
          <a:bodyPr>
            <a:normAutofit/>
          </a:bodyPr>
          <a:lstStyle/>
          <a:p>
            <a:pPr algn="ctr"/>
            <a:br>
              <a:rPr lang="es-SV" sz="1800" dirty="0">
                <a:solidFill>
                  <a:srgbClr val="000000"/>
                </a:solidFill>
                <a:latin typeface="Century Gothic" panose="020B0502020202020204" pitchFamily="34" charset="0"/>
              </a:rPr>
            </a:br>
            <a:r>
              <a:rPr lang="es-SV" b="0" i="0" u="none" strike="noStrike" baseline="0" dirty="0">
                <a:latin typeface="Century Gothic" panose="020B0502020202020204" pitchFamily="34" charset="0"/>
              </a:rPr>
              <a:t>NUESTROS SERVICIOS </a:t>
            </a:r>
            <a:br>
              <a:rPr lang="es-SV" sz="1800" dirty="0">
                <a:latin typeface="Century Gothic" panose="020B0502020202020204" pitchFamily="34" charset="0"/>
              </a:rPr>
            </a:br>
            <a:br>
              <a:rPr lang="es-SV" sz="1800" dirty="0">
                <a:latin typeface="Century Gothic" panose="020B0502020202020204" pitchFamily="34" charset="0"/>
              </a:rPr>
            </a:br>
            <a:br>
              <a:rPr lang="es-SV" sz="1800" dirty="0">
                <a:latin typeface="Century Gothic" panose="020B0502020202020204" pitchFamily="34" charset="0"/>
              </a:rPr>
            </a:br>
            <a:br>
              <a:rPr lang="es-SV" sz="1800" dirty="0">
                <a:latin typeface="Century Gothic" panose="020B0502020202020204" pitchFamily="34" charset="0"/>
              </a:rPr>
            </a:br>
            <a:br>
              <a:rPr lang="es-SV" sz="1800" dirty="0">
                <a:latin typeface="Century Gothic" panose="020B0502020202020204" pitchFamily="34" charset="0"/>
              </a:rPr>
            </a:br>
            <a:br>
              <a:rPr lang="es-SV" sz="1800" dirty="0">
                <a:latin typeface="Century Gothic" panose="020B0502020202020204" pitchFamily="34" charset="0"/>
              </a:rPr>
            </a:br>
            <a:r>
              <a:rPr lang="es-SV" sz="2400" dirty="0">
                <a:latin typeface="Century Gothic" panose="020B0502020202020204" pitchFamily="34" charset="0"/>
              </a:rPr>
              <a:t>EVALUACIONES POLIGRÁFICAS </a:t>
            </a:r>
            <a:br>
              <a:rPr lang="es-SV" sz="2400" dirty="0">
                <a:latin typeface="Century Gothic" panose="020B0502020202020204" pitchFamily="34" charset="0"/>
              </a:rPr>
            </a:br>
            <a:br>
              <a:rPr lang="es-SV" sz="2400" dirty="0">
                <a:latin typeface="Century Gothic" panose="020B0502020202020204" pitchFamily="34" charset="0"/>
              </a:rPr>
            </a:br>
            <a:br>
              <a:rPr lang="es-SV" sz="2400" dirty="0">
                <a:latin typeface="Century Gothic" panose="020B0502020202020204" pitchFamily="34" charset="0"/>
              </a:rPr>
            </a:br>
            <a:br>
              <a:rPr lang="es-SV" sz="2400" dirty="0">
                <a:latin typeface="Century Gothic" panose="020B0502020202020204" pitchFamily="34" charset="0"/>
              </a:rPr>
            </a:br>
            <a:r>
              <a:rPr lang="es-SV" sz="2400" dirty="0">
                <a:latin typeface="Century Gothic" panose="020B0502020202020204" pitchFamily="34" charset="0"/>
              </a:rPr>
              <a:t>VERIFICACIONES EMPRESARIALES </a:t>
            </a:r>
            <a:br>
              <a:rPr lang="es-SV" sz="2400" dirty="0">
                <a:latin typeface="Century Gothic" panose="020B0502020202020204" pitchFamily="34" charset="0"/>
              </a:rPr>
            </a:br>
            <a:br>
              <a:rPr lang="es-SV" sz="2400" dirty="0">
                <a:latin typeface="Century Gothic" panose="020B0502020202020204" pitchFamily="34" charset="0"/>
              </a:rPr>
            </a:br>
            <a:br>
              <a:rPr lang="es-SV" sz="2400" dirty="0">
                <a:latin typeface="Century Gothic" panose="020B0502020202020204" pitchFamily="34" charset="0"/>
              </a:rPr>
            </a:br>
            <a:br>
              <a:rPr lang="es-SV" sz="2400" dirty="0">
                <a:latin typeface="Century Gothic" panose="020B0502020202020204" pitchFamily="34" charset="0"/>
              </a:rPr>
            </a:br>
            <a:r>
              <a:rPr lang="es-SV" sz="2400" dirty="0">
                <a:latin typeface="Century Gothic" panose="020B0502020202020204" pitchFamily="34" charset="0"/>
              </a:rPr>
              <a:t>PROGRAMA PREVENTIVO DE SEGURIDAD </a:t>
            </a:r>
            <a:endParaRPr lang="es-SV" sz="2400" dirty="0"/>
          </a:p>
        </p:txBody>
      </p:sp>
    </p:spTree>
    <p:extLst>
      <p:ext uri="{BB962C8B-B14F-4D97-AF65-F5344CB8AC3E}">
        <p14:creationId xmlns:p14="http://schemas.microsoft.com/office/powerpoint/2010/main" val="395695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595984-E7C2-4F0E-9959-3BB49F1F4222}"/>
              </a:ext>
            </a:extLst>
          </p:cNvPr>
          <p:cNvSpPr txBox="1"/>
          <p:nvPr/>
        </p:nvSpPr>
        <p:spPr>
          <a:xfrm>
            <a:off x="641633" y="461820"/>
            <a:ext cx="11167353" cy="2739211"/>
          </a:xfrm>
          <a:prstGeom prst="rect">
            <a:avLst/>
          </a:prstGeom>
          <a:noFill/>
        </p:spPr>
        <p:txBody>
          <a:bodyPr wrap="square">
            <a:spAutoFit/>
          </a:bodyPr>
          <a:lstStyle/>
          <a:p>
            <a:pPr algn="l"/>
            <a:r>
              <a:rPr lang="es-SV" sz="2000" dirty="0">
                <a:solidFill>
                  <a:srgbClr val="1B67FB"/>
                </a:solidFill>
                <a:latin typeface="HelveticaNeue-BlackCond"/>
              </a:rPr>
              <a:t>Prueba del Polígrafo</a:t>
            </a:r>
          </a:p>
          <a:p>
            <a:pPr algn="just"/>
            <a:r>
              <a:rPr lang="es-ES" sz="2000" dirty="0">
                <a:solidFill>
                  <a:srgbClr val="000000"/>
                </a:solidFill>
                <a:latin typeface="ArialMT"/>
              </a:rPr>
              <a:t>La prueba poligráfica es un proceso en el cual se verifica la veracidad de una persona, se indagan temas </a:t>
            </a:r>
            <a:r>
              <a:rPr lang="es-SV" sz="2000" dirty="0">
                <a:solidFill>
                  <a:srgbClr val="000000"/>
                </a:solidFill>
                <a:latin typeface="ArialMT"/>
              </a:rPr>
              <a:t>considerados de riesgo para una empresa o particular con personal laborando.</a:t>
            </a:r>
          </a:p>
          <a:p>
            <a:pPr algn="just"/>
            <a:endParaRPr lang="es-SV" sz="2000" dirty="0">
              <a:solidFill>
                <a:srgbClr val="000000"/>
              </a:solidFill>
              <a:latin typeface="ArialMT"/>
            </a:endParaRPr>
          </a:p>
          <a:p>
            <a:pPr algn="just"/>
            <a:r>
              <a:rPr lang="es-ES" sz="2000" dirty="0">
                <a:solidFill>
                  <a:srgbClr val="000000"/>
                </a:solidFill>
                <a:latin typeface="ArialMT"/>
              </a:rPr>
              <a:t>En todas las empresas los colaboradores tienen que cumplir con ciertos requisitos para poder ser parte de ella; existen empresas que tienen como requisito la prueba del polígrafo, para ello, lo más recomendable es ser completamente honesto y dejar que la empresa tome la decisión sobre el resultado.</a:t>
            </a:r>
          </a:p>
          <a:p>
            <a:pPr algn="l"/>
            <a:r>
              <a:rPr lang="es-SV" sz="1200" dirty="0">
                <a:solidFill>
                  <a:srgbClr val="FFFFFF"/>
                </a:solidFill>
                <a:latin typeface="MyriadPro-Regular"/>
              </a:rPr>
              <a:t>hola</a:t>
            </a:r>
            <a:endParaRPr lang="es-SV" dirty="0"/>
          </a:p>
        </p:txBody>
      </p:sp>
      <p:pic>
        <p:nvPicPr>
          <p:cNvPr id="5" name="Imagen 4">
            <a:extLst>
              <a:ext uri="{FF2B5EF4-FFF2-40B4-BE49-F238E27FC236}">
                <a16:creationId xmlns:a16="http://schemas.microsoft.com/office/drawing/2014/main" id="{43B24F87-5CD3-47EA-9C00-A532A8BFC733}"/>
              </a:ext>
            </a:extLst>
          </p:cNvPr>
          <p:cNvPicPr>
            <a:picLocks noChangeAspect="1"/>
          </p:cNvPicPr>
          <p:nvPr/>
        </p:nvPicPr>
        <p:blipFill rotWithShape="1">
          <a:blip r:embed="rId2"/>
          <a:srcRect l="2873" t="44681" r="5531" b="9078"/>
          <a:stretch/>
        </p:blipFill>
        <p:spPr>
          <a:xfrm>
            <a:off x="641633" y="3224964"/>
            <a:ext cx="11167353" cy="3171218"/>
          </a:xfrm>
          <a:prstGeom prst="rect">
            <a:avLst/>
          </a:prstGeom>
        </p:spPr>
      </p:pic>
    </p:spTree>
    <p:extLst>
      <p:ext uri="{BB962C8B-B14F-4D97-AF65-F5344CB8AC3E}">
        <p14:creationId xmlns:p14="http://schemas.microsoft.com/office/powerpoint/2010/main" val="281875418"/>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1495</TotalTime>
  <Words>1296</Words>
  <Application>Microsoft Office PowerPoint</Application>
  <PresentationFormat>Panorámica</PresentationFormat>
  <Paragraphs>132</Paragraphs>
  <Slides>37</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37</vt:i4>
      </vt:variant>
    </vt:vector>
  </HeadingPairs>
  <TitlesOfParts>
    <vt:vector size="53" baseType="lpstr">
      <vt:lpstr>ArialMT</vt:lpstr>
      <vt:lpstr>ArialUnicodeMS</vt:lpstr>
      <vt:lpstr>Calibri</vt:lpstr>
      <vt:lpstr>Calibri-Bold</vt:lpstr>
      <vt:lpstr>Calibri-BoldItalic</vt:lpstr>
      <vt:lpstr>Calibri-Italic</vt:lpstr>
      <vt:lpstr>Candara</vt:lpstr>
      <vt:lpstr>Candara-Bold</vt:lpstr>
      <vt:lpstr>Candara-BoldItalic</vt:lpstr>
      <vt:lpstr>Candara-Italic</vt:lpstr>
      <vt:lpstr>Century Gothic</vt:lpstr>
      <vt:lpstr>HelveticaNeue-BlackCond</vt:lpstr>
      <vt:lpstr>MyriadPro-Regular</vt:lpstr>
      <vt:lpstr>Wingdings</vt:lpstr>
      <vt:lpstr>Wingdings 3</vt:lpstr>
      <vt:lpstr>Sector</vt:lpstr>
      <vt:lpstr>Presentación de PowerPoint</vt:lpstr>
      <vt:lpstr> Grupo C.I.M.A. es una compañía especialista en Servicios de Consultoría Empresarial, con presencia en El Salvador, Guatemala, Honduras, Nicaragua, Costa Rica y Colombia.  GRUPO C.I.M.A. provee asesorías y consultorías profesionales en el área de RRHH, Seguridad Preventiva, Administración y Control de Riesgos; que aportan soluciones para la efectiva toma de decisiones.   Nuestro personal altamente calificado y especializado cuenta con mas de doce años de experiencia en administración de riesgos, manejo de la seguridad en sus diferentes modalidades –preventiva, reactiva y física-, resolución de conflictos y evaluaciones poligráficas. </vt:lpstr>
      <vt:lpstr>Presentación de PowerPoint</vt:lpstr>
      <vt:lpstr>Presentación de PowerPoint</vt:lpstr>
      <vt:lpstr>Presentación de PowerPoint</vt:lpstr>
      <vt:lpstr>Presentación de PowerPoint</vt:lpstr>
      <vt:lpstr>Presentación de PowerPoint</vt:lpstr>
      <vt:lpstr> NUESTROS SERVICIOS       EVALUACIONES POLIGRÁFICAS     VERIFICACIONES EMPRESARIALES     PROGRAMA PREVENTIVO DE SEGURIDAD </vt:lpstr>
      <vt:lpstr>Presentación de PowerPoint</vt:lpstr>
      <vt:lpstr>Presentación de PowerPoint</vt:lpstr>
      <vt:lpstr>¿Por qué utilizarla?  La prueba poligráfica es una herramienta de apoyo a las decisiones.  Propósito de añadir validez incremental a decisiones investigativas y evidenciarías.  La prueba poligráfica no debe sustituir o suplantar la necesidad de la toma de decisiones por profesionales.</vt:lpstr>
      <vt:lpstr>¿Por qué utilizarla?  1. Incremento en la obtención de información;  2. Incremento en la disuasión de problemas (por ejemplo, del incumplimiento o de personas inadecuadas);  3. Incremento en la detección de involucramiento o de no participación en comportamientos inadecuados o en actividades criminales. 6</vt:lpstr>
      <vt:lpstr>¿Qué precisión tiene la prueba?  Revisiones científicas convergen en una tasa de precisión promedio que se encuentra en 89% para exámenes de diagnóstico con un rango de confianza de 83 a 95%.  La data sugiere que polígrafos de asuntos múltiples tienen menos precisión con un promedio cercano al 85% y un rango de confianza desde 77 a  93%.  La precisión promedio agregada ha sido reportada como 87% con un rango de confianza desde 80% a 94%.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Examinación Poligráfica </vt:lpstr>
      <vt:lpstr>¿Qué es una prueba poligráfica? </vt:lpstr>
      <vt:lpstr>Examinación Poligráfica: </vt:lpstr>
      <vt:lpstr>   Entonces ¿Cómo podemos definir Poligrafía?  </vt:lpstr>
      <vt:lpstr>¿Qué medimos en poligrafía?</vt:lpstr>
      <vt:lpstr>  El criterio principal de descalificación es la admisión del aspirante de actividades ilícitas o información que contradiga las políticas o normas de su empresa.    Nuestros Poligrafistas cuentan con certificación de la American Polygraph Association (APA),formación y experiencia en técnicas de interrogatorio y entrevista, investigación criminal y seguridad.    La información obtenida durante la evaluación poligráfica es verificada y confirmada mediante bases de información personal.    En las investigaciones especificas se reconstruyen los hechos mediante una investigación a los presuntos responsables de los sucesos o fraudes, cada caso es tratado por un Psico fisiólogo Forense quien mediante técnicas de entrevista e interrogatorio podrá establecer los hechos; materializando una confesión luego de distintas estimulaciones psicológicas que generen reacciones físicas perceptibles por el técnico en cada una de las etapas de la sesión de evaluación poligráfica.  </vt:lpstr>
      <vt:lpstr>¿Qué medimos en poligrafía?  Estímulo  Respuesta fisiológica autónoma  Data Proxy  Data normativa</vt:lpstr>
      <vt:lpstr>Probabilidad de error</vt:lpstr>
      <vt:lpstr> ¿Cómo lo medimos? </vt:lpstr>
      <vt:lpstr>El estímulo: </vt:lpstr>
      <vt:lpstr>En resumen:  En la poligrafía obtenemos Data Proxy, es registrada y monitoreada simultáneamente por el polígrafo. Las variaciones en la data proxy, son como resultados de la excitación del SNA como respuesta a un estímulo (pregunta C‐R), estas se denominan respuestas fisiológicas que se manifiestan en los sistemas cardiovascular, respiratorio y tegumentario.  Según estudios normativos, existe una correlación entre los datos proxys y la función del criterio de veracidad o engaño. </vt:lpstr>
      <vt:lpstr>Presentación de PowerPoint</vt:lpstr>
      <vt:lpstr>Fases de una prueba poligráfica  La examinación consta de una fase de entrevista, para clarificar el asunto bajo evaluación y los estímulos de prueba relacionados.  Una fase de adquisición de datos en la que se registran permanentemente las respuestas fisiológicas ante los estímulos de prueba.  Una fase de análisis de datos en la que son cuantificadas numéricamente las diferencias en las respuestas ante los diferentes tipos de estímulo de prueba, para calcular un clasificador estadístico de un resultado de prueba categórico.  El examinador podría además proporcionar al examinado una oportunidad para explicar cualquier respuesta fisiológica y resolver cualquier inconsistencia persistente, a esta oportunidad, se le conoce como Post test, sin embargo, no es parte de las etapas de la prueba.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poligrafía</dc:title>
  <dc:creator>Oliverio Hernandez</dc:creator>
  <cp:lastModifiedBy>Fredy Edgardo fe. Torres Duran</cp:lastModifiedBy>
  <cp:revision>18</cp:revision>
  <dcterms:created xsi:type="dcterms:W3CDTF">2021-06-07T15:05:30Z</dcterms:created>
  <dcterms:modified xsi:type="dcterms:W3CDTF">2022-10-07T17:33:24Z</dcterms:modified>
</cp:coreProperties>
</file>